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348" r:id="rId3"/>
    <p:sldId id="406" r:id="rId4"/>
    <p:sldId id="441" r:id="rId5"/>
    <p:sldId id="442" r:id="rId6"/>
    <p:sldId id="357" r:id="rId7"/>
    <p:sldId id="359" r:id="rId8"/>
    <p:sldId id="417" r:id="rId9"/>
    <p:sldId id="437" r:id="rId10"/>
    <p:sldId id="438" r:id="rId11"/>
    <p:sldId id="360" r:id="rId12"/>
    <p:sldId id="440" r:id="rId13"/>
    <p:sldId id="435" r:id="rId14"/>
    <p:sldId id="447" r:id="rId15"/>
    <p:sldId id="376" r:id="rId16"/>
    <p:sldId id="433" r:id="rId17"/>
    <p:sldId id="448" r:id="rId18"/>
    <p:sldId id="424" r:id="rId19"/>
    <p:sldId id="449" r:id="rId20"/>
    <p:sldId id="373" r:id="rId21"/>
    <p:sldId id="443" r:id="rId22"/>
    <p:sldId id="445" r:id="rId23"/>
    <p:sldId id="364" r:id="rId24"/>
    <p:sldId id="428" r:id="rId25"/>
    <p:sldId id="429" r:id="rId26"/>
    <p:sldId id="430" r:id="rId27"/>
    <p:sldId id="36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Daliang" initials="XD" lastIdx="1" clrIdx="0">
    <p:extLst>
      <p:ext uri="{19B8F6BF-5375-455C-9EA6-DF929625EA0E}">
        <p15:presenceInfo xmlns:p15="http://schemas.microsoft.com/office/powerpoint/2012/main" userId="02d261b034499d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00"/>
    <a:srgbClr val="FDBE22"/>
    <a:srgbClr val="FFDF97"/>
    <a:srgbClr val="4D4C7D"/>
    <a:srgbClr val="942092"/>
    <a:srgbClr val="706233"/>
    <a:srgbClr val="B99470"/>
    <a:srgbClr val="09787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7"/>
    <p:restoredTop sz="76127"/>
  </p:normalViewPr>
  <p:slideViewPr>
    <p:cSldViewPr snapToGrid="0" snapToObjects="1">
      <p:cViewPr varScale="1">
        <p:scale>
          <a:sx n="92" d="100"/>
          <a:sy n="92" d="100"/>
        </p:scale>
        <p:origin x="1672" y="1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9CA07-B503-5543-B9D5-7C61F06113BF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261E4-6242-C34C-8F3E-9D54A89A35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Hello,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everyone.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’</a:t>
            </a:r>
            <a:r>
              <a:rPr kumimoji="1" lang="en-US" altLang="zh-CN" dirty="0"/>
              <a:t>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Daliang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Xu 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University.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Today,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work:</a:t>
            </a:r>
            <a:r>
              <a:rPr kumimoji="1" lang="zh-CN" altLang="en-US" dirty="0"/>
              <a:t> </a:t>
            </a:r>
            <a:r>
              <a:rPr lang="en-US" altLang="zh-CN" sz="1200" b="1" dirty="0"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Niagara: Scheduling DNN Inference Services on Heterogeneous Edge Processors.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CA7C5D-8C16-1848-AD0C-70F8748D5D4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xxx.</a:t>
            </a:r>
            <a:endParaRPr kumimoji="1" lang="en" altLang="zh-CN" dirty="0"/>
          </a:p>
          <a:p>
            <a:r>
              <a:rPr kumimoji="1" lang="en" altLang="zh-CN" dirty="0"/>
              <a:t>services depend on future input, which is only accessible when the corresponding DNN inference service (e.g., </a:t>
            </a:r>
            <a:r>
              <a:rPr kumimoji="1" lang="en-US" altLang="zh-CN" dirty="0"/>
              <a:t>car</a:t>
            </a:r>
            <a:r>
              <a:rPr kumimoji="1" lang="en" altLang="zh-CN" dirty="0"/>
              <a:t> detection) has been executed. </a:t>
            </a:r>
          </a:p>
          <a:p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circumstance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" altLang="zh-CN" dirty="0"/>
              <a:t>a dilemma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(click1)</a:t>
            </a:r>
          </a:p>
          <a:p>
            <a:r>
              <a:rPr kumimoji="1" lang="en-US" altLang="zh-CN" dirty="0"/>
              <a:t>Although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lang="en-US" altLang="zh-CN" sz="1200" dirty="0"/>
              <a:t>Lightweight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r>
              <a:rPr lang="zh-CN" altLang="en-US" sz="1200" dirty="0"/>
              <a:t> </a:t>
            </a:r>
            <a:r>
              <a:rPr lang="en-US" altLang="zh-CN" sz="1200" dirty="0"/>
              <a:t>usually</a:t>
            </a:r>
            <a:r>
              <a:rPr lang="zh-CN" altLang="en-US" sz="1200" dirty="0"/>
              <a:t> </a:t>
            </a:r>
            <a:r>
              <a:rPr lang="en-US" altLang="zh-CN" sz="1200" dirty="0"/>
              <a:t>can</a:t>
            </a:r>
            <a:r>
              <a:rPr lang="zh-CN" altLang="en-US" sz="1200" dirty="0"/>
              <a:t> </a:t>
            </a:r>
            <a:r>
              <a:rPr lang="en-US" altLang="zh-CN" sz="1200" dirty="0"/>
              <a:t>only</a:t>
            </a:r>
            <a:r>
              <a:rPr lang="zh-CN" altLang="en-US" sz="1200" dirty="0"/>
              <a:t> </a:t>
            </a:r>
            <a:r>
              <a:rPr lang="en-US" altLang="zh-CN" sz="1200" dirty="0"/>
              <a:t>predict</a:t>
            </a:r>
            <a:r>
              <a:rPr lang="zh-CN" altLang="en-US" sz="1200" dirty="0"/>
              <a:t> </a:t>
            </a:r>
            <a:r>
              <a:rPr lang="en" altLang="zh-CN" sz="1200" dirty="0"/>
              <a:t>the </a:t>
            </a:r>
            <a:r>
              <a:rPr lang="en-US" altLang="zh-CN" sz="1200" dirty="0"/>
              <a:t>next</a:t>
            </a:r>
            <a:r>
              <a:rPr lang="zh-CN" altLang="en-US" sz="1200" dirty="0"/>
              <a:t> </a:t>
            </a:r>
            <a:r>
              <a:rPr lang="en-US" altLang="zh-CN" sz="1200" dirty="0"/>
              <a:t>request</a:t>
            </a:r>
            <a:r>
              <a:rPr lang="zh-CN" altLang="en-US" sz="1200" dirty="0"/>
              <a:t> </a:t>
            </a:r>
            <a:r>
              <a:rPr lang="en-US" altLang="zh-CN" sz="1200" dirty="0"/>
              <a:t>service</a:t>
            </a:r>
            <a:r>
              <a:rPr lang="zh-CN" altLang="en-US" sz="1200" dirty="0"/>
              <a:t> </a:t>
            </a:r>
            <a:r>
              <a:rPr lang="en-US" altLang="zh-CN" sz="1200" dirty="0"/>
              <a:t>graph,</a:t>
            </a:r>
            <a:r>
              <a:rPr lang="zh-CN" altLang="en-US" sz="1200" dirty="0"/>
              <a:t> </a:t>
            </a:r>
            <a:r>
              <a:rPr lang="en-US" altLang="zh-CN" sz="1200" dirty="0"/>
              <a:t>while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complex</a:t>
            </a:r>
            <a:r>
              <a:rPr lang="zh-CN" altLang="en-US" sz="1200" dirty="0"/>
              <a:t> </a:t>
            </a:r>
            <a:r>
              <a:rPr lang="en-US" altLang="zh-CN" sz="1200" dirty="0"/>
              <a:t>methods</a:t>
            </a:r>
            <a:r>
              <a:rPr lang="zh-CN" altLang="en-US" sz="1200" dirty="0"/>
              <a:t> </a:t>
            </a:r>
            <a:r>
              <a:rPr lang="en-US" altLang="zh-CN" sz="1200" dirty="0"/>
              <a:t>suffer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high</a:t>
            </a:r>
            <a:r>
              <a:rPr lang="zh-CN" altLang="en-US" sz="1200" dirty="0"/>
              <a:t> </a:t>
            </a:r>
            <a:r>
              <a:rPr lang="en-US" altLang="zh-CN" sz="1200" dirty="0"/>
              <a:t>predicting</a:t>
            </a:r>
            <a:r>
              <a:rPr lang="zh-CN" altLang="en-US" sz="1200" dirty="0"/>
              <a:t> </a:t>
            </a:r>
            <a:r>
              <a:rPr lang="en-US" altLang="zh-CN" sz="1200" dirty="0"/>
              <a:t>overhead.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up,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offloading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heterogeneous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processors,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Niagara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complexity in scheduling design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 and mutative service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582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Niagara.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motivated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insights.</a:t>
            </a:r>
          </a:p>
          <a:p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adaptation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problem.</a:t>
            </a:r>
          </a:p>
          <a:p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Besides,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the prediction of the service graph and coming requests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graphs.</a:t>
            </a:r>
            <a:endParaRPr lang="en-US" altLang="zh-CN" sz="1200" dirty="0">
              <a:ln w="6600">
                <a:noFill/>
                <a:prstDash val="solid"/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07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technique</a:t>
            </a:r>
            <a:endParaRPr lang="en-US" altLang="zh-CN" sz="1200" dirty="0">
              <a:ln w="6600">
                <a:noFill/>
                <a:prstDash val="solid"/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9312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" altLang="zh-CN" dirty="0"/>
              <a:t>DNN service request patterns can be abstracted into several typical \</a:t>
            </a:r>
            <a:r>
              <a:rPr kumimoji="1" lang="en" altLang="zh-CN" dirty="0" err="1"/>
              <a:t>textbf</a:t>
            </a:r>
            <a:r>
              <a:rPr kumimoji="1" lang="en" altLang="zh-CN" dirty="0"/>
              <a:t>{service graph templates}.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Based on that, \sys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can optimize the service-to-processor scheduling strategy for each service graph template offline, deploy the strategy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devices.</a:t>
            </a:r>
            <a:b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comes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in,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Template-based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strategy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matcher</a:t>
            </a:r>
            <a:r>
              <a:rPr kumimoji="1" lang="zh-CN" altLang="en-US" sz="1200" baseline="0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kumimoji="1" lang="en-US" altLang="zh-CN" sz="1200" baseline="0" dirty="0">
                <a:solidFill>
                  <a:schemeClr val="tx1"/>
                </a:solidFill>
                <a:latin typeface="+mn-lt"/>
                <a:cs typeface="+mn-cs"/>
              </a:rPr>
              <a:t>can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match the appropriate strategy to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online,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dispatch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Heterogenous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  <a:r>
              <a:rPr lang="en-US" altLang="zh-CN" sz="1200" b="1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2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933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During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Service-to-processor</a:t>
            </a:r>
            <a:r>
              <a:rPr lang="zh-CN" altLang="en-US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choice</a:t>
            </a:r>
            <a:r>
              <a:rPr kumimoji="0"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zh-CN" altLang="en-US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Controlling</a:t>
            </a:r>
            <a:r>
              <a:rPr lang="zh-CN" altLang="en-US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batch</a:t>
            </a:r>
            <a:r>
              <a:rPr lang="zh-CN" altLang="en-US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execution,</a:t>
            </a:r>
            <a:r>
              <a:rPr lang="zh-CN" altLang="en-US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zh-CN" altLang="en-US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controlling</a:t>
            </a:r>
            <a:r>
              <a:rPr lang="zh-CN" altLang="en-US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parallel</a:t>
            </a:r>
            <a:r>
              <a:rPr lang="zh-CN" altLang="en-US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200" kern="1200" dirty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execution.</a:t>
            </a:r>
            <a:endParaRPr lang="zh-CN" altLang="en-US" sz="1200" kern="1200" dirty="0">
              <a:solidFill>
                <a:schemeClr val="dk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requirement.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GUROBI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151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GUROBI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solver.</a:t>
            </a:r>
          </a:p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10%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occurs.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059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strategies,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dispatch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them.</a:t>
            </a:r>
          </a:p>
          <a:p>
            <a:r>
              <a:rPr kumimoji="1" lang="en-US" altLang="zh-CN" dirty="0"/>
              <a:t>First,</a:t>
            </a:r>
            <a:r>
              <a:rPr kumimoji="1" lang="zh-CN" altLang="en-US" dirty="0"/>
              <a:t> </a:t>
            </a:r>
            <a:r>
              <a:rPr kumimoji="1" lang="en" altLang="zh-CN" dirty="0"/>
              <a:t>\sys utilizes the Euclidean distance metric \cite{danielsson1980euclidean} to quantify the disparity between the online service graph (derived from the current image) and the service graph template</a:t>
            </a:r>
          </a:p>
          <a:p>
            <a:r>
              <a:rPr kumimoji="1" lang="en-US" altLang="zh-CN" dirty="0"/>
              <a:t>Then,</a:t>
            </a:r>
            <a:r>
              <a:rPr kumimoji="1" lang="zh-CN" altLang="en-US" dirty="0"/>
              <a:t> </a:t>
            </a:r>
            <a:r>
              <a:rPr kumimoji="1" lang="en" altLang="zh-CN" dirty="0"/>
              <a:t>If the distance exceeds the threshold, \sys discontinues the current scheduling strategy and selects a new one that closely matches the online service graph.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Recognizing that the online service graph may not always align perfectly with the template, \sys incorporates an adaptation mechanism to accommodate unexpected variations.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en" altLang="zh-CN" dirty="0"/>
              <a:t> endeavors to match online graph services with template services as closely as possible.</a:t>
            </a:r>
          </a:p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v6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v7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match.</a:t>
            </a:r>
          </a:p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\sys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" altLang="zh-CN" dirty="0"/>
              <a:t>selects the first unmatching newly added service (e.g., v7) and places it within the earliest available idle period</a:t>
            </a:r>
            <a:r>
              <a:rPr kumimoji="1" lang="en-US" altLang="zh-CN" dirty="0"/>
              <a:t>.</a:t>
            </a:r>
          </a:p>
          <a:p>
            <a:r>
              <a:rPr kumimoji="1" lang="en" altLang="zh-CN" dirty="0"/>
              <a:t>services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v6</a:t>
            </a:r>
            <a:r>
              <a:rPr kumimoji="1" lang="en" altLang="zh-CN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en" altLang="zh-CN" dirty="0"/>
              <a:t> eliminated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en" altLang="zh-CN" dirty="0"/>
              <a:t> Other services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begin</a:t>
            </a:r>
            <a:r>
              <a:rPr kumimoji="1" lang="en" altLang="zh-CN" dirty="0"/>
              <a:t> as early as </a:t>
            </a:r>
            <a:r>
              <a:rPr kumimoji="1" lang="en-US" altLang="zh-CN" dirty="0"/>
              <a:t>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" altLang="zh-CN" dirty="0"/>
              <a:t>constraints</a:t>
            </a:r>
            <a:r>
              <a:rPr kumimoji="1" lang="zh-CN" altLang="en-US" dirty="0"/>
              <a:t> </a:t>
            </a:r>
            <a:r>
              <a:rPr kumimoji="1" lang="en" altLang="zh-CN" dirty="0"/>
              <a:t>satisfied</a:t>
            </a:r>
            <a:r>
              <a:rPr kumimoji="1" lang="en-US" altLang="zh-CN" dirty="0"/>
              <a:t>.</a:t>
            </a:r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870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technique,</a:t>
            </a:r>
            <a:endParaRPr lang="en-US" altLang="zh-CN" sz="1200" dirty="0">
              <a:ln w="6600">
                <a:noFill/>
                <a:prstDash val="solid"/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2974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  <a:endParaRPr kumimoji="1" lang="en" altLang="zh-CN" dirty="0"/>
          </a:p>
          <a:p>
            <a:r>
              <a:rPr kumimoji="1" lang="en" altLang="zh-CN" dirty="0"/>
              <a:t>We have found that the service graph tends to be more stable than the content, providing an opportunity for prediction.</a:t>
            </a:r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instance,</a:t>
            </a:r>
            <a:r>
              <a:rPr kumimoji="1" lang="zh-CN" altLang="en-US" dirty="0"/>
              <a:t> </a:t>
            </a:r>
            <a:r>
              <a:rPr kumimoji="1" lang="en" altLang="zh-CN" dirty="0"/>
              <a:t>a </a:t>
            </a:r>
            <a:r>
              <a:rPr kumimoji="1" lang="en-US" altLang="zh-CN" dirty="0"/>
              <a:t>person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63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 years have witnessed various intelligent edge applications (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en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healthcare, entertainment, and smart home applications) becoming integral components of our daily lives. </a:t>
            </a:r>
            <a:endParaRPr lang="zh-CN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requests’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decouple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request.</a:t>
            </a:r>
          </a:p>
          <a:p>
            <a:r>
              <a:rPr kumimoji="1" lang="en-US" altLang="zh-CN" dirty="0"/>
              <a:t>Specifically,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do.</a:t>
            </a:r>
          </a:p>
          <a:p>
            <a:r>
              <a:rPr kumimoji="1" lang="en-US" altLang="zh-CN" dirty="0"/>
              <a:t>Besides,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graph.</a:t>
            </a:r>
          </a:p>
          <a:p>
            <a:r>
              <a:rPr kumimoji="1" lang="en-US" altLang="zh-CN" dirty="0"/>
              <a:t>(click1)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Niagara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requests’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kumimoji="1"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9096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We implement an end-to-end prototype of \sys on the Android OS.</a:t>
            </a:r>
          </a:p>
          <a:p>
            <a:r>
              <a:rPr kumimoji="1" lang="en" altLang="zh-CN" dirty="0"/>
              <a:t>Our evaluation comprises 8 types of \service combinations, including 11 distinct DNN services, 3 real-world video stream requests, and 3 different edge devices.</a:t>
            </a:r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commodity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devices.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deployed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Besides,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baselines,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including</a:t>
            </a:r>
            <a:r>
              <a:rPr kumimoji="1" lang="zh-CN" altLang="en-US" dirty="0"/>
              <a:t> 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industrial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baseline:</a:t>
            </a:r>
            <a:r>
              <a:rPr kumimoji="1" lang="zh-CN" altLang="en-US" dirty="0"/>
              <a:t> </a:t>
            </a:r>
            <a:r>
              <a:rPr lang="en-U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TFLite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vanella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runtime,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greed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stoa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r>
              <a:rPr lang="zh-CN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ODT-SC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LSTM-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niagara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algorithm.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ODT-SC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designed to optimize the scheduling of a DNN service graph on heterogeneous edge nodes.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modify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scenario.</a:t>
            </a:r>
            <a:endParaRPr kumimoji="1" lang="en-US" altLang="zh-CN" dirty="0"/>
          </a:p>
          <a:p>
            <a:endParaRPr kumimoji="1"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8647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Overall, \sys achieves a 3.0$\times$, 1.9$\times$, 2.0$\times$, and 1.8$\times$ throughput improvement compared with </a:t>
            </a:r>
            <a:r>
              <a:rPr kumimoji="1" lang="en" altLang="zh-CN" dirty="0" err="1"/>
              <a:t>TFLite</a:t>
            </a:r>
            <a:r>
              <a:rPr kumimoji="1" lang="en" altLang="zh-CN" dirty="0"/>
              <a:t>, FIFO, Greedy, and ODTSC on average, respectively.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That is because our strategy jointly considers batch and parallel execution with \service-to-hardware selection.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en" altLang="zh-CN" dirty="0"/>
              <a:t>s the scenario is more complex, the benefit</a:t>
            </a:r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\sys</a:t>
            </a:r>
            <a:r>
              <a:rPr kumimoji="1" lang="en" altLang="zh-CN" dirty="0"/>
              <a:t> are more.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We also evaluate \sys on different edge devices</a:t>
            </a:r>
            <a:r>
              <a:rPr kumimoji="1"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For instance, \sys's throughput is 10 FPS on Snapdragon 855 SoC development board, while 5.46 FPS, 3.78 FPS, 3.74 FPS, and 2.84 FPS under ODT-SC CP, Greedy, FIFO, and </a:t>
            </a:r>
            <a:r>
              <a:rPr kumimoji="1" lang="en" altLang="zh-CN" dirty="0" err="1"/>
              <a:t>TFLite</a:t>
            </a:r>
            <a:r>
              <a:rPr kumimoji="1" lang="en" altLang="zh-CN" dirty="0"/>
              <a:t> baselines, respectively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Usually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processors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achieve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speedup.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5430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We have successfully deployed \sys in an electric station and conducted 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20-minite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During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environment,</a:t>
            </a:r>
            <a:r>
              <a:rPr kumimoji="1" lang="zh-CN" altLang="en-US" dirty="0"/>
              <a:t> </a:t>
            </a:r>
            <a:r>
              <a:rPr kumimoji="1" lang="en" altLang="zh-CN" dirty="0"/>
              <a:t>\sys achieves throughput improvements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2.33x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1.26x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frequently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scenario.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176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Lastly,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I'd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deployment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r>
              <a:rPr kumimoji="1" lang="zh-CN" altLang="en-US" dirty="0"/>
              <a:t> </a:t>
            </a:r>
            <a:r>
              <a:rPr kumimoji="1" lang="en" altLang="zh-CN" dirty="0"/>
              <a:t>a custom-made IP camera on a Snapdragon 865 development board and 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</a:t>
            </a:r>
            <a:r>
              <a:rPr kumimoji="1" lang="zh-CN" altLang="en-US" dirty="0"/>
              <a:t> </a:t>
            </a:r>
            <a:r>
              <a:rPr kumimoji="1" lang="en" altLang="zh-CN" dirty="0"/>
              <a:t>deployed in several power supply substations that serve millions of people in a large Chinese city.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(click1)</a:t>
            </a:r>
            <a:endParaRPr kumimoji="1"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This deployment aims to enhance the safety of operators working on electric switching operations.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During the 6-month pilot run, which included over 18,000 maintenance jobs, zero accidents were reported, representing a significant improvement over traditional human-based supervision.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In the near future, \sys will be extended to thousands of substations, showcasing how edge intelligence can contribute to society.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8129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conclusion,</a:t>
            </a:r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scheduling engine for DNN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edge devices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exploits</a:t>
            </a:r>
            <a:r>
              <a:rPr kumimoji="1" lang="zh-CN" altLang="en-US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overhead.</a:t>
            </a:r>
          </a:p>
          <a:p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deployed</a:t>
            </a:r>
            <a:r>
              <a:rPr kumimoji="1" lang="zh-CN" altLang="en-US" dirty="0"/>
              <a:t> </a:t>
            </a:r>
            <a:r>
              <a:rPr kumimoji="1" lang="en-US" altLang="zh-CN" dirty="0"/>
              <a:t>\sys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effectiveness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zh-CN" altLang="en-US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  <a:r>
              <a:rPr lang="zh-CN" altLang="en-US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solidFill>
                  <a:srgbClr val="820000"/>
                </a:solidFill>
              </a:rPr>
              <a:t>human-based supervision</a:t>
            </a:r>
            <a:r>
              <a:rPr lang="en-US" altLang="zh-CN" sz="1200" dirty="0"/>
              <a:t>.</a:t>
            </a:r>
          </a:p>
          <a:p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 for your listening.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questions about Niagara, please ask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Daliang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 via this e-mail address.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interested in our affordable AI systems, please refer to this web site for more details.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00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ensure a seamless user experience, Such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rely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services.</a:t>
            </a:r>
          </a:p>
          <a:p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violation operation detection, which determines whether operators in a state grid corporation wear wear valid helmets and gloves during operations, necessitates at least four DNN inference services: human detection, pose estimation, and helmet/gloves classification. </a:t>
            </a:r>
          </a:p>
          <a:p>
            <a:endParaRPr lang="en-US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Recently,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deploying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latency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privacy.</a:t>
            </a:r>
          </a:p>
          <a:p>
            <a:endParaRPr lang="en-US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low-power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deploying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suffer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229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tackle this issue, we have observed that various types of heterogeneous processors on edge devices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Snapdragon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865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Hexagon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698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DSP,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Jetson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comprises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Ampere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accelerator.</a:t>
            </a:r>
          </a:p>
          <a:p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(click1)</a:t>
            </a:r>
          </a:p>
          <a:p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utilized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fully.</a:t>
            </a:r>
            <a:endParaRPr lang="zh-CN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015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r>
              <a:rPr lang="zh-CN" altLang="en-US" dirty="0"/>
              <a:t> </a:t>
            </a:r>
            <a:r>
              <a:rPr lang="en-US" altLang="zh-CN" dirty="0"/>
              <a:t>services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processors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DSP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DLA.</a:t>
            </a:r>
          </a:p>
          <a:p>
            <a:r>
              <a:rPr lang="en-US" altLang="zh-CN" dirty="0"/>
              <a:t>(click1)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offload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DNN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efficiency?</a:t>
            </a:r>
            <a:endParaRPr lang="zh-CN" altLang="en-US" sz="1200" b="1" dirty="0">
              <a:ln w="6600">
                <a:noFill/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challenges.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design.</a:t>
            </a:r>
          </a:p>
          <a:p>
            <a:r>
              <a:rPr kumimoji="1" lang="en-US" altLang="zh-CN" dirty="0"/>
              <a:t>First,</a:t>
            </a:r>
            <a:r>
              <a:rPr kumimoji="1" lang="zh-CN" altLang="en-US" dirty="0"/>
              <a:t> </a:t>
            </a:r>
            <a:r>
              <a:rPr kumimoji="1" lang="en" altLang="zh-CN" dirty="0"/>
              <a:t>Our preliminary offline experiments have yielded a crucial insight: a</a:t>
            </a:r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obvious</a:t>
            </a:r>
            <a:r>
              <a:rPr kumimoji="1" lang="en" altLang="zh-CN" dirty="0"/>
              <a:t> service-processor affinity exists.</a:t>
            </a:r>
          </a:p>
          <a:p>
            <a:r>
              <a:rPr kumimoji="1" lang="en" altLang="zh-CN" dirty="0"/>
              <a:t>In other words, there is no one-size-fits-all processor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devices</a:t>
            </a:r>
            <a:r>
              <a:rPr kumimoji="1" lang="en" altLang="zh-CN" dirty="0"/>
              <a:t> to which all services can be indiscriminately scheduled.</a:t>
            </a:r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click1</a:t>
            </a:r>
            <a:r>
              <a:rPr kumimoji="1" lang="zh-CN" altLang="en-US" dirty="0"/>
              <a:t>）</a:t>
            </a:r>
            <a:endParaRPr kumimoji="1" lang="en" altLang="zh-CN" dirty="0"/>
          </a:p>
          <a:p>
            <a:r>
              <a:rPr kumimoji="1" lang="en" altLang="zh-CN" dirty="0"/>
              <a:t>For instance, the person detection service achieves its optimal performance on the GPU,</a:t>
            </a:r>
          </a:p>
          <a:p>
            <a:r>
              <a:rPr kumimoji="1" lang="en-US" altLang="zh-CN" dirty="0"/>
              <a:t>(click2)</a:t>
            </a:r>
            <a:endParaRPr kumimoji="1" lang="en" altLang="zh-CN" dirty="0"/>
          </a:p>
          <a:p>
            <a:r>
              <a:rPr kumimoji="1" lang="en" altLang="zh-CN" dirty="0"/>
              <a:t>while the pose estimation service exhibits superior execution on the CPU. </a:t>
            </a:r>
          </a:p>
          <a:p>
            <a:r>
              <a:rPr kumimoji="1" lang="en" altLang="zh-CN" dirty="0"/>
              <a:t>This affinity arises from the highly varied characteristics inherent in modern DNNs, including network architecture, layer shapes, and input sizes.</a:t>
            </a:r>
          </a:p>
          <a:p>
            <a:r>
              <a:rPr kumimoji="1" lang="en-US" altLang="zh-CN" dirty="0"/>
              <a:t>(click3)</a:t>
            </a:r>
            <a:endParaRPr kumimoji="1" lang="en" altLang="zh-CN" dirty="0"/>
          </a:p>
          <a:p>
            <a:r>
              <a:rPr kumimoji="1" lang="en" altLang="zh-CN" dirty="0"/>
              <a:t>Additionally, certain processors, such as the Hexagon DSP, lack support for floating-point arithmetic, thereby rendering services reliant on quantized models, like helmet detection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processors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execution.</a:t>
            </a:r>
          </a:p>
          <a:p>
            <a:r>
              <a:rPr kumimoji="1" lang="en" altLang="zh-CN" dirty="0"/>
              <a:t>Edge CPUs typically support parallel execution, whereas edge NPUs</a:t>
            </a:r>
            <a:r>
              <a:rPr kumimoji="1" lang="en-US" altLang="zh-CN" dirty="0"/>
              <a:t>/GPUs</a:t>
            </a:r>
            <a:r>
              <a:rPr kumimoji="1" lang="zh-CN" altLang="en-US" dirty="0"/>
              <a:t> </a:t>
            </a:r>
            <a:r>
              <a:rPr kumimoji="1" lang="en" altLang="zh-CN" dirty="0"/>
              <a:t> do not.</a:t>
            </a:r>
          </a:p>
          <a:p>
            <a:r>
              <a:rPr kumimoji="1" lang="en-US" altLang="zh-CN" dirty="0"/>
              <a:t>Besides,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 processors boast distinct capabilities when concurrently executing multiple services.</a:t>
            </a:r>
            <a:r>
              <a:rPr kumimoji="1" lang="zh-CN" altLang="en-US" dirty="0"/>
              <a:t> </a:t>
            </a:r>
            <a:r>
              <a:rPr kumimoji="1" lang="en" altLang="zh-CN" dirty="0"/>
              <a:t>For instance, the CPU can achieve a maximum utilization of 400\% in the Snapdragon 865 SoC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" altLang="zh-CN" dirty="0"/>
              <a:t>To ensure optimal performance, the resource consumption by parallel execution on the same processor must not exceed the processor's capacity.</a:t>
            </a:r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click1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" altLang="zh-CN" dirty="0"/>
              <a:t>Batch execution is a</a:t>
            </a:r>
            <a:r>
              <a:rPr kumimoji="1" lang="en-US" altLang="zh-CN" dirty="0" err="1"/>
              <a:t>nother</a:t>
            </a:r>
            <a:r>
              <a:rPr kumimoji="1" lang="en" altLang="zh-CN" dirty="0"/>
              <a:t> common strategy to group several identical services for simultaneous execution. </a:t>
            </a:r>
          </a:p>
          <a:p>
            <a:r>
              <a:rPr kumimoji="1" lang="en" altLang="zh-CN" dirty="0"/>
              <a:t>This approach yields a longer instruction queue and greater instruction parallelism, mitigating stalls in memory access.</a:t>
            </a:r>
          </a:p>
          <a:p>
            <a:r>
              <a:rPr kumimoji="1" lang="en-US" altLang="zh-CN" dirty="0"/>
              <a:t>(click3)</a:t>
            </a:r>
            <a:endParaRPr kumimoji="1" lang="en" altLang="zh-CN" dirty="0"/>
          </a:p>
          <a:p>
            <a:r>
              <a:rPr kumimoji="1" lang="en" altLang="zh-CN" dirty="0"/>
              <a:t>Consequently, batch execution can boost processor utilization and throughput while simultaneously introducing longer per-service latency.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62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Batch execution is a</a:t>
            </a:r>
            <a:r>
              <a:rPr kumimoji="1" lang="en-US" altLang="zh-CN" dirty="0" err="1"/>
              <a:t>nother</a:t>
            </a:r>
            <a:r>
              <a:rPr kumimoji="1" lang="en" altLang="zh-CN" dirty="0"/>
              <a:t> common strategy to group several identical services for simultaneous execution. </a:t>
            </a:r>
          </a:p>
          <a:p>
            <a:r>
              <a:rPr kumimoji="1" lang="en" altLang="zh-CN" dirty="0"/>
              <a:t>This approach yields a longer instruction queue and greater instruction parallelism, mitigating stalls in memory access.</a:t>
            </a:r>
          </a:p>
          <a:p>
            <a:r>
              <a:rPr kumimoji="1" lang="en-US" altLang="zh-CN" dirty="0"/>
              <a:t>(click3)</a:t>
            </a:r>
            <a:endParaRPr kumimoji="1" lang="en" altLang="zh-CN" dirty="0"/>
          </a:p>
          <a:p>
            <a:r>
              <a:rPr kumimoji="1" lang="en" altLang="zh-CN" dirty="0"/>
              <a:t>Consequently,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preliminary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show,</a:t>
            </a:r>
            <a:r>
              <a:rPr kumimoji="1" lang="en" altLang="zh-CN" dirty="0"/>
              <a:t> batch execution can boost processor utilization and throughput while simultaneously introducing longer per-service latency.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2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up,</a:t>
            </a:r>
            <a:r>
              <a:rPr kumimoji="1" lang="zh-CN" altLang="en-US" dirty="0"/>
              <a:t> </a:t>
            </a:r>
            <a:r>
              <a:rPr kumimoji="1" lang="en-US" altLang="zh-CN" dirty="0"/>
              <a:t>Niagara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jointly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optimiz</a:t>
            </a:r>
            <a:r>
              <a:rPr kumimoji="1" lang="en-US" altLang="zh-CN" dirty="0"/>
              <a:t>e</a:t>
            </a:r>
            <a:r>
              <a:rPr kumimoji="1" lang="en" altLang="zh-CN" dirty="0"/>
              <a:t> DNN-inference-service-to-processor affinity, enabling parallel execution, and efficiently batching inputs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together.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(click1)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either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 online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heuristic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achieve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61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1104851"/>
            <a:ext cx="12222000" cy="2028181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4834391" y="1289846"/>
            <a:ext cx="3425851" cy="1663063"/>
            <a:chOff x="3702709" y="1374199"/>
            <a:chExt cx="6365343" cy="35941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09" y="1780365"/>
              <a:ext cx="2771243" cy="277124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952" y="1374199"/>
              <a:ext cx="3594100" cy="359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4803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/>
          </p:nvPr>
        </p:nvSpPr>
        <p:spPr>
          <a:xfrm>
            <a:off x="1524000" y="1760471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EFC037-E134-1E4A-B3C8-944BAFF08A99}"/>
              </a:ext>
            </a:extLst>
          </p:cNvPr>
          <p:cNvSpPr/>
          <p:nvPr userDrawn="1"/>
        </p:nvSpPr>
        <p:spPr>
          <a:xfrm>
            <a:off x="-30000" y="6003791"/>
            <a:ext cx="12222000" cy="854209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869949"/>
          </a:xfrm>
          <a:prstGeom prst="rect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096625" cy="800101"/>
          </a:xfrm>
        </p:spPr>
        <p:txBody>
          <a:bodyPr anchor="ctr">
            <a:normAutofit/>
          </a:bodyPr>
          <a:lstStyle>
            <a:lvl1pPr>
              <a:defRPr sz="4000" b="0" baseline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98411"/>
            <a:ext cx="11096625" cy="5078552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C992F36D-79C7-9E48-BB95-EECC689E89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646862"/>
            <a:ext cx="12192000" cy="216000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0"/>
              <a:ea typeface="DengXian" charset="0"/>
              <a:cs typeface="DengXian" charset="0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838481" y="-230470"/>
            <a:ext cx="2353519" cy="1328881"/>
            <a:chOff x="3702709" y="1374199"/>
            <a:chExt cx="6365343" cy="35941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09" y="1780365"/>
              <a:ext cx="2771243" cy="277124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952" y="1374199"/>
              <a:ext cx="3594100" cy="35941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3929063" cy="6858000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0340" y="2002631"/>
            <a:ext cx="3308380" cy="2852737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5400" b="1" baseline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</a:lstStyle>
          <a:p>
            <a:r>
              <a:rPr kumimoji="1" lang="zh-CN" altLang="en-US" dirty="0"/>
              <a:t>节标题名称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75" y="647699"/>
            <a:ext cx="5562600" cy="556260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623062" y="992584"/>
            <a:ext cx="6838426" cy="4872830"/>
          </a:xfrm>
        </p:spPr>
        <p:txBody>
          <a:bodyPr anchor="ctr">
            <a:normAutofit/>
          </a:bodyPr>
          <a:lstStyle>
            <a:lvl1pPr marL="514350" indent="-514350">
              <a:buFont typeface="Wingdings" panose="05000000000000000000" pitchFamily="2" charset="2"/>
              <a:buChar char="p"/>
              <a:defRPr sz="32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971550" indent="-514350">
              <a:buFont typeface="Wingdings" panose="05000000000000000000" pitchFamily="2" charset="2"/>
              <a:buChar char="p"/>
              <a:defRPr sz="28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371600" indent="-457200">
              <a:buFont typeface="Wingdings" panose="05000000000000000000" pitchFamily="2" charset="2"/>
              <a:buChar char="p"/>
              <a:defRPr sz="24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828800" indent="-457200">
              <a:buFont typeface="Wingdings" panose="05000000000000000000" pitchFamily="2" charset="2"/>
              <a:buChar char="p"/>
              <a:defRPr sz="20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286000" indent="-457200">
              <a:buFont typeface="Wingdings" panose="05000000000000000000" pitchFamily="2" charset="2"/>
              <a:buChar char="p"/>
              <a:defRPr sz="20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5E7ED-17C3-094E-8711-274E02309F6B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fld id="{C992F36D-79C7-9E48-BB95-EECC689E89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9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11" Type="http://schemas.openxmlformats.org/officeDocument/2006/relationships/image" Target="../media/image21.pn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3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tif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jpeg"/><Relationship Id="rId5" Type="http://schemas.openxmlformats.org/officeDocument/2006/relationships/hyperlink" Target="http://www.liuxuanzhe.com/" TargetMode="External"/><Relationship Id="rId10" Type="http://schemas.openxmlformats.org/officeDocument/2006/relationships/image" Target="../media/image66.png"/><Relationship Id="rId4" Type="http://schemas.openxmlformats.org/officeDocument/2006/relationships/hyperlink" Target="mailto:xudaliang@pku.edu.cn" TargetMode="External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853214" y="3429000"/>
            <a:ext cx="10906403" cy="2255108"/>
          </a:xfrm>
        </p:spPr>
        <p:txBody>
          <a:bodyPr>
            <a:noAutofit/>
          </a:bodyPr>
          <a:lstStyle/>
          <a:p>
            <a:r>
              <a:rPr kumimoji="1" lang="en-US" altLang="zh-CN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Daliang</a:t>
            </a:r>
            <a:r>
              <a:rPr kumimoji="1"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Xu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Qing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Mengwei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Xu,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Kang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Huang,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Gang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Huang,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Shangguang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Wang,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Xin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Jin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Yun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Xuanzhe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Liu</a:t>
            </a:r>
            <a:endParaRPr kumimoji="1" lang="en-US" altLang="zh-CN" baseline="30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kumimoji="1" lang="en-US" altLang="zh-CN" baseline="30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1420093"/>
            <a:ext cx="12192000" cy="1233648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Niagara: Scheduling DNN Inference Services on Heterogeneous Edge Processors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21" y="4556554"/>
            <a:ext cx="2415568" cy="67612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45460" y="4540675"/>
            <a:ext cx="2594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Linggui</a:t>
            </a:r>
            <a:r>
              <a:rPr kumimoji="1" lang="zh-CN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</a:p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86" y="4505792"/>
            <a:ext cx="2704707" cy="726890"/>
          </a:xfrm>
          <a:prstGeom prst="rect">
            <a:avLst/>
          </a:prstGeom>
        </p:spPr>
      </p:pic>
      <p:pic>
        <p:nvPicPr>
          <p:cNvPr id="25602" name="Picture 2" descr="ICSOC 2023">
            <a:extLst>
              <a:ext uri="{FF2B5EF4-FFF2-40B4-BE49-F238E27FC236}">
                <a16:creationId xmlns:a16="http://schemas.microsoft.com/office/drawing/2014/main" id="{005DCAF6-91E8-EB4C-9275-EEB36AC46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589" y="6030834"/>
            <a:ext cx="1875039" cy="82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7"/>
            <a:ext cx="11605550" cy="731338"/>
          </a:xfrm>
        </p:spPr>
        <p:txBody>
          <a:bodyPr>
            <a:noAutofit/>
          </a:bodyPr>
          <a:lstStyle/>
          <a:p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Challenge#2:</a:t>
            </a:r>
            <a:r>
              <a:rPr kumimoji="1"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Unknown and mutative  service workload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56375"/>
            <a:ext cx="11483009" cy="3756256"/>
          </a:xfrm>
        </p:spPr>
        <p:txBody>
          <a:bodyPr/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Unknown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limits scheduling space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2" descr="Traffic Signal Violation Detection System Using Computer Vision -  CopyAssignment">
            <a:extLst>
              <a:ext uri="{FF2B5EF4-FFF2-40B4-BE49-F238E27FC236}">
                <a16:creationId xmlns:a16="http://schemas.microsoft.com/office/drawing/2014/main" id="{A33AA9C7-5D4F-9446-B831-2F55E151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2" y="1771118"/>
            <a:ext cx="4650205" cy="273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右箭头 19">
            <a:extLst>
              <a:ext uri="{FF2B5EF4-FFF2-40B4-BE49-F238E27FC236}">
                <a16:creationId xmlns:a16="http://schemas.microsoft.com/office/drawing/2014/main" id="{91DE540E-5DB4-0D47-8244-7659F131D8F2}"/>
              </a:ext>
            </a:extLst>
          </p:cNvPr>
          <p:cNvSpPr/>
          <p:nvPr/>
        </p:nvSpPr>
        <p:spPr>
          <a:xfrm>
            <a:off x="5436269" y="3138825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89E4E8A7-0165-3C42-AB59-6464EB2E2F16}"/>
              </a:ext>
            </a:extLst>
          </p:cNvPr>
          <p:cNvSpPr/>
          <p:nvPr/>
        </p:nvSpPr>
        <p:spPr>
          <a:xfrm>
            <a:off x="8406478" y="3138825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A8B9E6B-857A-444A-A16F-C5EE0614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420" y="2156298"/>
            <a:ext cx="3381331" cy="1906607"/>
          </a:xfrm>
          <a:prstGeom prst="rect">
            <a:avLst/>
          </a:prstGeom>
        </p:spPr>
      </p:pic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3C2AC566-5F42-2849-AD5C-A32B7BCB7B52}"/>
              </a:ext>
            </a:extLst>
          </p:cNvPr>
          <p:cNvSpPr txBox="1">
            <a:spLocks/>
          </p:cNvSpPr>
          <p:nvPr/>
        </p:nvSpPr>
        <p:spPr>
          <a:xfrm>
            <a:off x="470800" y="5102653"/>
            <a:ext cx="11483009" cy="106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896FA9-B28B-EC4C-B213-303FC6116BFA}"/>
              </a:ext>
            </a:extLst>
          </p:cNvPr>
          <p:cNvSpPr txBox="1"/>
          <p:nvPr/>
        </p:nvSpPr>
        <p:spPr>
          <a:xfrm>
            <a:off x="304800" y="4741882"/>
            <a:ext cx="10582152" cy="1559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baseline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9pPr>
          </a:lstStyle>
          <a:p>
            <a:r>
              <a:rPr lang="en-US" altLang="zh-CN" sz="2800" b="1" dirty="0"/>
              <a:t>Existing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work</a:t>
            </a:r>
          </a:p>
          <a:p>
            <a:pPr lvl="1"/>
            <a:r>
              <a:rPr lang="en-US" altLang="zh-CN" sz="2400" dirty="0"/>
              <a:t>Lightweight</a:t>
            </a:r>
            <a:r>
              <a:rPr lang="zh-CN" altLang="en-US" sz="2400" dirty="0"/>
              <a:t> </a:t>
            </a:r>
            <a:r>
              <a:rPr lang="en-US" altLang="zh-CN" sz="2400" dirty="0"/>
              <a:t>methods: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request</a:t>
            </a:r>
            <a:r>
              <a:rPr lang="zh-CN" altLang="en-US" sz="2400" dirty="0"/>
              <a:t> </a:t>
            </a:r>
            <a:r>
              <a:rPr lang="en-US" altLang="zh-CN" sz="2400" dirty="0"/>
              <a:t>service</a:t>
            </a:r>
            <a:r>
              <a:rPr lang="zh-CN" altLang="en-US" sz="2400" dirty="0"/>
              <a:t> </a:t>
            </a:r>
            <a:r>
              <a:rPr lang="en-US" altLang="zh-CN" sz="2400" dirty="0"/>
              <a:t>graph</a:t>
            </a:r>
          </a:p>
          <a:p>
            <a:pPr lvl="1"/>
            <a:r>
              <a:rPr lang="en-US" altLang="zh-CN" sz="2400" dirty="0"/>
              <a:t>Complex</a:t>
            </a:r>
            <a:r>
              <a:rPr lang="zh-CN" altLang="en-US" sz="2400" dirty="0"/>
              <a:t> </a:t>
            </a:r>
            <a:r>
              <a:rPr lang="en-US" altLang="zh-CN" sz="2400" dirty="0"/>
              <a:t>methods: high</a:t>
            </a:r>
            <a:r>
              <a:rPr lang="zh-CN" altLang="en-US" sz="2400" dirty="0"/>
              <a:t> </a:t>
            </a:r>
            <a:r>
              <a:rPr lang="en-US" altLang="zh-CN" sz="2400" dirty="0"/>
              <a:t>predicting</a:t>
            </a:r>
            <a:r>
              <a:rPr lang="zh-CN" altLang="en-US" sz="2400" dirty="0"/>
              <a:t> </a:t>
            </a:r>
            <a:r>
              <a:rPr lang="en-US" altLang="zh-CN" sz="2400" dirty="0"/>
              <a:t>overhead</a:t>
            </a:r>
            <a:r>
              <a:rPr lang="zh-CN" altLang="en-US" sz="2400" dirty="0"/>
              <a:t> </a:t>
            </a:r>
          </a:p>
        </p:txBody>
      </p:sp>
      <p:pic>
        <p:nvPicPr>
          <p:cNvPr id="14" name="Picture 25">
            <a:extLst>
              <a:ext uri="{FF2B5EF4-FFF2-40B4-BE49-F238E27FC236}">
                <a16:creationId xmlns:a16="http://schemas.microsoft.com/office/drawing/2014/main" id="{B94CC3FA-A0DD-CA49-8680-FE94CD379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796" y="5688590"/>
            <a:ext cx="458624" cy="458624"/>
          </a:xfrm>
          <a:prstGeom prst="rect">
            <a:avLst/>
          </a:prstGeom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5C5F5AF7-091A-0A4B-ABC0-18B32D64A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796" y="5233073"/>
            <a:ext cx="458624" cy="458624"/>
          </a:xfrm>
          <a:prstGeom prst="rect">
            <a:avLst/>
          </a:prstGeom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CC9F749E-4198-CC49-B122-E8BC590740BC}"/>
              </a:ext>
            </a:extLst>
          </p:cNvPr>
          <p:cNvGrpSpPr/>
          <p:nvPr/>
        </p:nvGrpSpPr>
        <p:grpSpPr>
          <a:xfrm>
            <a:off x="6039183" y="3066501"/>
            <a:ext cx="2144127" cy="454051"/>
            <a:chOff x="2083049" y="5652020"/>
            <a:chExt cx="2668911" cy="986166"/>
          </a:xfrm>
        </p:grpSpPr>
        <p:sp>
          <p:nvSpPr>
            <p:cNvPr id="17" name="Google Shape;472;p49">
              <a:extLst>
                <a:ext uri="{FF2B5EF4-FFF2-40B4-BE49-F238E27FC236}">
                  <a16:creationId xmlns:a16="http://schemas.microsoft.com/office/drawing/2014/main" id="{B7CD7894-A80E-E247-B1DC-694AC7E5310E}"/>
                </a:ext>
              </a:extLst>
            </p:cNvPr>
            <p:cNvSpPr txBox="1">
              <a:spLocks/>
            </p:cNvSpPr>
            <p:nvPr/>
          </p:nvSpPr>
          <p:spPr>
            <a:xfrm>
              <a:off x="2083049" y="5652020"/>
              <a:ext cx="2668911" cy="986166"/>
            </a:xfrm>
            <a:prstGeom prst="rect">
              <a:avLst/>
            </a:prstGeom>
            <a:solidFill>
              <a:srgbClr val="F8F1EB"/>
            </a:solidFill>
            <a:ln w="19050" cap="flat" cmpd="sng">
              <a:solidFill>
                <a:srgbClr val="070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23825" dir="2460000" algn="bl" rotWithShape="0">
                <a:srgbClr val="070900"/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25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0900"/>
                </a:buClr>
                <a:buSzPts val="3000"/>
                <a:buFont typeface="Montserrat Medium"/>
                <a:buNone/>
                <a:tabLst/>
                <a:defRPr/>
              </a:pPr>
              <a:endPara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70900"/>
                </a:solidFill>
                <a:effectLst/>
                <a:uLnTx/>
                <a:uFillTx/>
                <a:latin typeface="Montserrat Medium"/>
                <a:sym typeface="Montserrat Medium"/>
              </a:endParaRPr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0455D3B0-8254-3B4B-BC69-2987C0EA5E61}"/>
                </a:ext>
              </a:extLst>
            </p:cNvPr>
            <p:cNvSpPr txBox="1"/>
            <p:nvPr/>
          </p:nvSpPr>
          <p:spPr>
            <a:xfrm>
              <a:off x="2105794" y="5719200"/>
              <a:ext cx="2646166" cy="503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Processing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system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783105" cy="80010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FD9B40F-0053-B445-930D-A755985D1C44}"/>
              </a:ext>
            </a:extLst>
          </p:cNvPr>
          <p:cNvSpPr/>
          <p:nvPr/>
        </p:nvSpPr>
        <p:spPr>
          <a:xfrm>
            <a:off x="7241099" y="2530171"/>
            <a:ext cx="4640785" cy="18560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B66111-E3F1-2D45-996D-238D86304D96}"/>
              </a:ext>
            </a:extLst>
          </p:cNvPr>
          <p:cNvGrpSpPr/>
          <p:nvPr/>
        </p:nvGrpSpPr>
        <p:grpSpPr>
          <a:xfrm>
            <a:off x="8518652" y="3232726"/>
            <a:ext cx="1167177" cy="1184914"/>
            <a:chOff x="10174304" y="3093698"/>
            <a:chExt cx="915861" cy="915861"/>
          </a:xfrm>
        </p:grpSpPr>
        <p:pic>
          <p:nvPicPr>
            <p:cNvPr id="7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B28A8474-D5D3-5E42-B0C0-3490FC33E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34AE5A62-FF2F-DA4E-8196-A747DE802A04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D777D45-5659-514C-9A7C-2A143B1D4F14}"/>
                </a:ext>
              </a:extLst>
            </p:cNvPr>
            <p:cNvSpPr txBox="1"/>
            <p:nvPr/>
          </p:nvSpPr>
          <p:spPr>
            <a:xfrm>
              <a:off x="10339782" y="3388705"/>
              <a:ext cx="581376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7007079-51DD-B74C-87F0-83945694C84D}"/>
              </a:ext>
            </a:extLst>
          </p:cNvPr>
          <p:cNvSpPr/>
          <p:nvPr/>
        </p:nvSpPr>
        <p:spPr>
          <a:xfrm>
            <a:off x="3947376" y="1307341"/>
            <a:ext cx="7290966" cy="52322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complexity in scheduling design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AA3A41-48AA-D34E-824B-221A0F40237F}"/>
              </a:ext>
            </a:extLst>
          </p:cNvPr>
          <p:cNvGrpSpPr/>
          <p:nvPr/>
        </p:nvGrpSpPr>
        <p:grpSpPr>
          <a:xfrm>
            <a:off x="9605949" y="3201308"/>
            <a:ext cx="1167177" cy="1184914"/>
            <a:chOff x="10174304" y="3093698"/>
            <a:chExt cx="915861" cy="915861"/>
          </a:xfrm>
        </p:grpSpPr>
        <p:pic>
          <p:nvPicPr>
            <p:cNvPr id="12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9180B0C-3C9B-1F4C-A3B4-2D11C636F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84A05918-6CC4-5A45-B869-815381138B4A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618384F-0C93-BE4B-9BA5-CBCDB21341A4}"/>
                </a:ext>
              </a:extLst>
            </p:cNvPr>
            <p:cNvSpPr txBox="1"/>
            <p:nvPr/>
          </p:nvSpPr>
          <p:spPr>
            <a:xfrm>
              <a:off x="10350474" y="3388705"/>
              <a:ext cx="55999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CB78D0-4311-4D40-8A9D-B12338E23E4E}"/>
              </a:ext>
            </a:extLst>
          </p:cNvPr>
          <p:cNvGrpSpPr/>
          <p:nvPr/>
        </p:nvGrpSpPr>
        <p:grpSpPr>
          <a:xfrm>
            <a:off x="7346978" y="3212039"/>
            <a:ext cx="1167177" cy="1184914"/>
            <a:chOff x="10174304" y="3093698"/>
            <a:chExt cx="915861" cy="915861"/>
          </a:xfrm>
        </p:grpSpPr>
        <p:pic>
          <p:nvPicPr>
            <p:cNvPr id="16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AA1182EB-8975-C440-821B-CF3A0DC4A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A07600DC-5777-3D44-B2DC-46A36A2C76E3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BCB59D5-30F4-1F46-B2D3-68FCF69412B4}"/>
                </a:ext>
              </a:extLst>
            </p:cNvPr>
            <p:cNvSpPr txBox="1"/>
            <p:nvPr/>
          </p:nvSpPr>
          <p:spPr>
            <a:xfrm>
              <a:off x="10344815" y="3388705"/>
              <a:ext cx="57131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6ED5D4-BBB6-2A49-B13C-42C1E11E8418}"/>
              </a:ext>
            </a:extLst>
          </p:cNvPr>
          <p:cNvGrpSpPr/>
          <p:nvPr/>
        </p:nvGrpSpPr>
        <p:grpSpPr>
          <a:xfrm>
            <a:off x="10714708" y="3179247"/>
            <a:ext cx="1167177" cy="1184914"/>
            <a:chOff x="10174304" y="3093698"/>
            <a:chExt cx="915861" cy="915861"/>
          </a:xfrm>
        </p:grpSpPr>
        <p:pic>
          <p:nvPicPr>
            <p:cNvPr id="20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C4085DE-A551-174E-BF35-10C4E076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B439B4FD-D145-5B40-8BEE-4C3B713258EE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2E1254-64C6-0244-8534-4783A564B5AC}"/>
                </a:ext>
              </a:extLst>
            </p:cNvPr>
            <p:cNvSpPr txBox="1"/>
            <p:nvPr/>
          </p:nvSpPr>
          <p:spPr>
            <a:xfrm>
              <a:off x="10361796" y="3388705"/>
              <a:ext cx="537352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DLA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3" name="右弧形箭头 22">
            <a:extLst>
              <a:ext uri="{FF2B5EF4-FFF2-40B4-BE49-F238E27FC236}">
                <a16:creationId xmlns:a16="http://schemas.microsoft.com/office/drawing/2014/main" id="{F0C06A3C-8613-0245-B301-5D5CE1F0B5A4}"/>
              </a:ext>
            </a:extLst>
          </p:cNvPr>
          <p:cNvSpPr/>
          <p:nvPr/>
        </p:nvSpPr>
        <p:spPr>
          <a:xfrm rot="16200000">
            <a:off x="5005076" y="2092060"/>
            <a:ext cx="499318" cy="3793526"/>
          </a:xfrm>
          <a:prstGeom prst="curvedRightArrow">
            <a:avLst>
              <a:gd name="adj1" fmla="val 80316"/>
              <a:gd name="adj2" fmla="val 172980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右弧形箭头 23">
            <a:extLst>
              <a:ext uri="{FF2B5EF4-FFF2-40B4-BE49-F238E27FC236}">
                <a16:creationId xmlns:a16="http://schemas.microsoft.com/office/drawing/2014/main" id="{C04D2F86-BEC0-9D45-8F43-A6B19DB343C6}"/>
              </a:ext>
            </a:extLst>
          </p:cNvPr>
          <p:cNvSpPr/>
          <p:nvPr/>
        </p:nvSpPr>
        <p:spPr>
          <a:xfrm rot="5400000" flipV="1">
            <a:off x="4978878" y="1133113"/>
            <a:ext cx="634777" cy="3710464"/>
          </a:xfrm>
          <a:prstGeom prst="curvedRightArrow">
            <a:avLst>
              <a:gd name="adj1" fmla="val 46855"/>
              <a:gd name="adj2" fmla="val 114242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5FB258-3DB8-5F4B-9C4A-EF99B21F3C3B}"/>
              </a:ext>
            </a:extLst>
          </p:cNvPr>
          <p:cNvSpPr txBox="1"/>
          <p:nvPr/>
        </p:nvSpPr>
        <p:spPr>
          <a:xfrm>
            <a:off x="8663798" y="2574020"/>
            <a:ext cx="2121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C2FB256-0B4D-434D-AEEA-DE80AA5EF0C4}"/>
              </a:ext>
            </a:extLst>
          </p:cNvPr>
          <p:cNvSpPr/>
          <p:nvPr/>
        </p:nvSpPr>
        <p:spPr>
          <a:xfrm>
            <a:off x="6981143" y="1966042"/>
            <a:ext cx="5040502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1A8B693-0DE9-5F4C-967E-03D55BB57856}"/>
              </a:ext>
            </a:extLst>
          </p:cNvPr>
          <p:cNvSpPr/>
          <p:nvPr/>
        </p:nvSpPr>
        <p:spPr>
          <a:xfrm>
            <a:off x="3947376" y="4818326"/>
            <a:ext cx="7751652" cy="52322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 and mutative service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847F5F4-CF61-284B-B04A-C4421E11E676}"/>
              </a:ext>
            </a:extLst>
          </p:cNvPr>
          <p:cNvSpPr txBox="1"/>
          <p:nvPr/>
        </p:nvSpPr>
        <p:spPr>
          <a:xfrm>
            <a:off x="753285" y="1247231"/>
            <a:ext cx="263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DNN</a:t>
            </a:r>
            <a:r>
              <a:rPr kumimoji="1" lang="zh-CN" alt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services</a:t>
            </a:r>
            <a:endParaRPr kumimoji="1" lang="zh-CN" altLang="en-US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圆角矩形 38">
            <a:extLst>
              <a:ext uri="{FF2B5EF4-FFF2-40B4-BE49-F238E27FC236}">
                <a16:creationId xmlns:a16="http://schemas.microsoft.com/office/drawing/2014/main" id="{67819721-2E01-4BE7-7497-26B583B44935}"/>
              </a:ext>
            </a:extLst>
          </p:cNvPr>
          <p:cNvSpPr/>
          <p:nvPr/>
        </p:nvSpPr>
        <p:spPr>
          <a:xfrm>
            <a:off x="974789" y="1928046"/>
            <a:ext cx="2069432" cy="792232"/>
          </a:xfrm>
          <a:prstGeom prst="roundRect">
            <a:avLst/>
          </a:prstGeom>
          <a:solidFill>
            <a:srgbClr val="097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5" name="圆角矩形 39">
            <a:extLst>
              <a:ext uri="{FF2B5EF4-FFF2-40B4-BE49-F238E27FC236}">
                <a16:creationId xmlns:a16="http://schemas.microsoft.com/office/drawing/2014/main" id="{145C70B4-ED31-235C-2585-18B7976726EE}"/>
              </a:ext>
            </a:extLst>
          </p:cNvPr>
          <p:cNvSpPr/>
          <p:nvPr/>
        </p:nvSpPr>
        <p:spPr>
          <a:xfrm>
            <a:off x="1030680" y="2011332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FF536-3186-AADF-83B5-3A390748B4DB}"/>
              </a:ext>
            </a:extLst>
          </p:cNvPr>
          <p:cNvSpPr txBox="1"/>
          <p:nvPr/>
        </p:nvSpPr>
        <p:spPr>
          <a:xfrm>
            <a:off x="921495" y="2125777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978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Detection</a:t>
            </a:r>
            <a:endParaRPr kumimoji="1" lang="zh-CN" altLang="en-US" b="1" dirty="0">
              <a:solidFill>
                <a:srgbClr val="0978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圆角矩形 38">
            <a:extLst>
              <a:ext uri="{FF2B5EF4-FFF2-40B4-BE49-F238E27FC236}">
                <a16:creationId xmlns:a16="http://schemas.microsoft.com/office/drawing/2014/main" id="{EC12B4F4-B300-7131-3585-B8F93B7F69B3}"/>
              </a:ext>
            </a:extLst>
          </p:cNvPr>
          <p:cNvSpPr/>
          <p:nvPr/>
        </p:nvSpPr>
        <p:spPr>
          <a:xfrm>
            <a:off x="967415" y="3295065"/>
            <a:ext cx="2069432" cy="792232"/>
          </a:xfrm>
          <a:prstGeom prst="roundRect">
            <a:avLst/>
          </a:prstGeom>
          <a:solidFill>
            <a:srgbClr val="4D4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" name="圆角矩形 39">
            <a:extLst>
              <a:ext uri="{FF2B5EF4-FFF2-40B4-BE49-F238E27FC236}">
                <a16:creationId xmlns:a16="http://schemas.microsoft.com/office/drawing/2014/main" id="{9A7026A4-5992-566A-C1B3-300991521392}"/>
              </a:ext>
            </a:extLst>
          </p:cNvPr>
          <p:cNvSpPr/>
          <p:nvPr/>
        </p:nvSpPr>
        <p:spPr>
          <a:xfrm>
            <a:off x="1023306" y="3391603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1D90E-948B-AD9A-AE51-0A3EDD8077B3}"/>
              </a:ext>
            </a:extLst>
          </p:cNvPr>
          <p:cNvSpPr txBox="1"/>
          <p:nvPr/>
        </p:nvSpPr>
        <p:spPr>
          <a:xfrm>
            <a:off x="914121" y="3492796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4D4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Detection</a:t>
            </a:r>
            <a:endParaRPr kumimoji="1" lang="zh-CN" altLang="en-US" b="1" dirty="0">
              <a:solidFill>
                <a:srgbClr val="4D4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圆角矩形 38">
            <a:extLst>
              <a:ext uri="{FF2B5EF4-FFF2-40B4-BE49-F238E27FC236}">
                <a16:creationId xmlns:a16="http://schemas.microsoft.com/office/drawing/2014/main" id="{C6079D55-8B87-5EE2-D5F3-F779B91DF0C2}"/>
              </a:ext>
            </a:extLst>
          </p:cNvPr>
          <p:cNvSpPr/>
          <p:nvPr/>
        </p:nvSpPr>
        <p:spPr>
          <a:xfrm>
            <a:off x="468204" y="4716995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" name="圆角矩形 39">
            <a:extLst>
              <a:ext uri="{FF2B5EF4-FFF2-40B4-BE49-F238E27FC236}">
                <a16:creationId xmlns:a16="http://schemas.microsoft.com/office/drawing/2014/main" id="{D7DC762E-E3EB-A723-0B2F-8A64A63D1052}"/>
              </a:ext>
            </a:extLst>
          </p:cNvPr>
          <p:cNvSpPr/>
          <p:nvPr/>
        </p:nvSpPr>
        <p:spPr>
          <a:xfrm>
            <a:off x="519205" y="4800389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C56BA-A60C-0D83-01C5-8F065CDC7BC9}"/>
              </a:ext>
            </a:extLst>
          </p:cNvPr>
          <p:cNvSpPr txBox="1"/>
          <p:nvPr/>
        </p:nvSpPr>
        <p:spPr>
          <a:xfrm>
            <a:off x="444846" y="4790053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Gloves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圆角矩形 38">
            <a:extLst>
              <a:ext uri="{FF2B5EF4-FFF2-40B4-BE49-F238E27FC236}">
                <a16:creationId xmlns:a16="http://schemas.microsoft.com/office/drawing/2014/main" id="{9B5D52D4-2913-6190-9166-FCC4875D5D5F}"/>
              </a:ext>
            </a:extLst>
          </p:cNvPr>
          <p:cNvSpPr/>
          <p:nvPr/>
        </p:nvSpPr>
        <p:spPr>
          <a:xfrm>
            <a:off x="2180040" y="4727654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" name="圆角矩形 39">
            <a:extLst>
              <a:ext uri="{FF2B5EF4-FFF2-40B4-BE49-F238E27FC236}">
                <a16:creationId xmlns:a16="http://schemas.microsoft.com/office/drawing/2014/main" id="{9A198612-B58E-CCF1-D924-50E815E45140}"/>
              </a:ext>
            </a:extLst>
          </p:cNvPr>
          <p:cNvSpPr/>
          <p:nvPr/>
        </p:nvSpPr>
        <p:spPr>
          <a:xfrm>
            <a:off x="2231041" y="4811048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79341E-C02C-C7DA-2064-21909C41C625}"/>
              </a:ext>
            </a:extLst>
          </p:cNvPr>
          <p:cNvSpPr txBox="1"/>
          <p:nvPr/>
        </p:nvSpPr>
        <p:spPr>
          <a:xfrm>
            <a:off x="2156682" y="4800712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Helmet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82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783105" cy="80010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Niagara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FD9B40F-0053-B445-930D-A755985D1C44}"/>
              </a:ext>
            </a:extLst>
          </p:cNvPr>
          <p:cNvSpPr/>
          <p:nvPr/>
        </p:nvSpPr>
        <p:spPr>
          <a:xfrm>
            <a:off x="7307359" y="2530171"/>
            <a:ext cx="4640785" cy="18560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B66111-E3F1-2D45-996D-238D86304D96}"/>
              </a:ext>
            </a:extLst>
          </p:cNvPr>
          <p:cNvGrpSpPr/>
          <p:nvPr/>
        </p:nvGrpSpPr>
        <p:grpSpPr>
          <a:xfrm>
            <a:off x="8584912" y="3232726"/>
            <a:ext cx="1167177" cy="1184914"/>
            <a:chOff x="10174304" y="3093698"/>
            <a:chExt cx="915861" cy="915861"/>
          </a:xfrm>
        </p:grpSpPr>
        <p:pic>
          <p:nvPicPr>
            <p:cNvPr id="7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B28A8474-D5D3-5E42-B0C0-3490FC33E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34AE5A62-FF2F-DA4E-8196-A747DE802A04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D777D45-5659-514C-9A7C-2A143B1D4F14}"/>
                </a:ext>
              </a:extLst>
            </p:cNvPr>
            <p:cNvSpPr txBox="1"/>
            <p:nvPr/>
          </p:nvSpPr>
          <p:spPr>
            <a:xfrm>
              <a:off x="10339782" y="3388705"/>
              <a:ext cx="581376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7007079-51DD-B74C-87F0-83945694C84D}"/>
              </a:ext>
            </a:extLst>
          </p:cNvPr>
          <p:cNvSpPr/>
          <p:nvPr/>
        </p:nvSpPr>
        <p:spPr>
          <a:xfrm>
            <a:off x="3916135" y="1334564"/>
            <a:ext cx="8140529" cy="52322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AA3A41-48AA-D34E-824B-221A0F40237F}"/>
              </a:ext>
            </a:extLst>
          </p:cNvPr>
          <p:cNvGrpSpPr/>
          <p:nvPr/>
        </p:nvGrpSpPr>
        <p:grpSpPr>
          <a:xfrm>
            <a:off x="9672209" y="3201308"/>
            <a:ext cx="1167177" cy="1184914"/>
            <a:chOff x="10174304" y="3093698"/>
            <a:chExt cx="915861" cy="915861"/>
          </a:xfrm>
        </p:grpSpPr>
        <p:pic>
          <p:nvPicPr>
            <p:cNvPr id="12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9180B0C-3C9B-1F4C-A3B4-2D11C636F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84A05918-6CC4-5A45-B869-815381138B4A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618384F-0C93-BE4B-9BA5-CBCDB21341A4}"/>
                </a:ext>
              </a:extLst>
            </p:cNvPr>
            <p:cNvSpPr txBox="1"/>
            <p:nvPr/>
          </p:nvSpPr>
          <p:spPr>
            <a:xfrm>
              <a:off x="10350474" y="3388705"/>
              <a:ext cx="55999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CB78D0-4311-4D40-8A9D-B12338E23E4E}"/>
              </a:ext>
            </a:extLst>
          </p:cNvPr>
          <p:cNvGrpSpPr/>
          <p:nvPr/>
        </p:nvGrpSpPr>
        <p:grpSpPr>
          <a:xfrm>
            <a:off x="7413238" y="3212039"/>
            <a:ext cx="1167177" cy="1184914"/>
            <a:chOff x="10174304" y="3093698"/>
            <a:chExt cx="915861" cy="915861"/>
          </a:xfrm>
        </p:grpSpPr>
        <p:pic>
          <p:nvPicPr>
            <p:cNvPr id="16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AA1182EB-8975-C440-821B-CF3A0DC4A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A07600DC-5777-3D44-B2DC-46A36A2C76E3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BCB59D5-30F4-1F46-B2D3-68FCF69412B4}"/>
                </a:ext>
              </a:extLst>
            </p:cNvPr>
            <p:cNvSpPr txBox="1"/>
            <p:nvPr/>
          </p:nvSpPr>
          <p:spPr>
            <a:xfrm>
              <a:off x="10344815" y="3388705"/>
              <a:ext cx="57131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6ED5D4-BBB6-2A49-B13C-42C1E11E8418}"/>
              </a:ext>
            </a:extLst>
          </p:cNvPr>
          <p:cNvGrpSpPr/>
          <p:nvPr/>
        </p:nvGrpSpPr>
        <p:grpSpPr>
          <a:xfrm>
            <a:off x="10780968" y="3179247"/>
            <a:ext cx="1167177" cy="1184914"/>
            <a:chOff x="10174304" y="3093698"/>
            <a:chExt cx="915861" cy="915861"/>
          </a:xfrm>
        </p:grpSpPr>
        <p:pic>
          <p:nvPicPr>
            <p:cNvPr id="20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C4085DE-A551-174E-BF35-10C4E076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B439B4FD-D145-5B40-8BEE-4C3B713258EE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2E1254-64C6-0244-8534-4783A564B5AC}"/>
                </a:ext>
              </a:extLst>
            </p:cNvPr>
            <p:cNvSpPr txBox="1"/>
            <p:nvPr/>
          </p:nvSpPr>
          <p:spPr>
            <a:xfrm>
              <a:off x="10361796" y="3388705"/>
              <a:ext cx="537352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DLA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3" name="右弧形箭头 22">
            <a:extLst>
              <a:ext uri="{FF2B5EF4-FFF2-40B4-BE49-F238E27FC236}">
                <a16:creationId xmlns:a16="http://schemas.microsoft.com/office/drawing/2014/main" id="{F0C06A3C-8613-0245-B301-5D5CE1F0B5A4}"/>
              </a:ext>
            </a:extLst>
          </p:cNvPr>
          <p:cNvSpPr/>
          <p:nvPr/>
        </p:nvSpPr>
        <p:spPr>
          <a:xfrm rot="16200000">
            <a:off x="5005076" y="2092060"/>
            <a:ext cx="499318" cy="3793526"/>
          </a:xfrm>
          <a:prstGeom prst="curvedRightArrow">
            <a:avLst>
              <a:gd name="adj1" fmla="val 80316"/>
              <a:gd name="adj2" fmla="val 172980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右弧形箭头 23">
            <a:extLst>
              <a:ext uri="{FF2B5EF4-FFF2-40B4-BE49-F238E27FC236}">
                <a16:creationId xmlns:a16="http://schemas.microsoft.com/office/drawing/2014/main" id="{C04D2F86-BEC0-9D45-8F43-A6B19DB343C6}"/>
              </a:ext>
            </a:extLst>
          </p:cNvPr>
          <p:cNvSpPr/>
          <p:nvPr/>
        </p:nvSpPr>
        <p:spPr>
          <a:xfrm rot="5400000" flipV="1">
            <a:off x="4978878" y="1133113"/>
            <a:ext cx="634777" cy="3710464"/>
          </a:xfrm>
          <a:prstGeom prst="curvedRightArrow">
            <a:avLst>
              <a:gd name="adj1" fmla="val 46855"/>
              <a:gd name="adj2" fmla="val 114242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5FB258-3DB8-5F4B-9C4A-EF99B21F3C3B}"/>
              </a:ext>
            </a:extLst>
          </p:cNvPr>
          <p:cNvSpPr txBox="1"/>
          <p:nvPr/>
        </p:nvSpPr>
        <p:spPr>
          <a:xfrm>
            <a:off x="8730058" y="2574020"/>
            <a:ext cx="2121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C2FB256-0B4D-434D-AEEA-DE80AA5EF0C4}"/>
              </a:ext>
            </a:extLst>
          </p:cNvPr>
          <p:cNvSpPr/>
          <p:nvPr/>
        </p:nvSpPr>
        <p:spPr>
          <a:xfrm>
            <a:off x="7047403" y="1966042"/>
            <a:ext cx="5040502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1A8B693-0DE9-5F4C-967E-03D55BB57856}"/>
              </a:ext>
            </a:extLst>
          </p:cNvPr>
          <p:cNvSpPr/>
          <p:nvPr/>
        </p:nvSpPr>
        <p:spPr>
          <a:xfrm>
            <a:off x="3916135" y="5088777"/>
            <a:ext cx="7751652" cy="954107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the prediction of the service graph and coming requests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421579-7B3B-BB48-86FC-88CFB04E8B9C}"/>
              </a:ext>
            </a:extLst>
          </p:cNvPr>
          <p:cNvSpPr/>
          <p:nvPr/>
        </p:nvSpPr>
        <p:spPr>
          <a:xfrm>
            <a:off x="4238564" y="2960260"/>
            <a:ext cx="1812758" cy="9374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Niagara</a:t>
            </a:r>
            <a:endParaRPr kumimoji="1" lang="zh-CN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49">
            <a:extLst>
              <a:ext uri="{FF2B5EF4-FFF2-40B4-BE49-F238E27FC236}">
                <a16:creationId xmlns:a16="http://schemas.microsoft.com/office/drawing/2014/main" id="{724A0193-DB69-A9D6-13C9-E1556B88C98F}"/>
              </a:ext>
            </a:extLst>
          </p:cNvPr>
          <p:cNvSpPr txBox="1"/>
          <p:nvPr/>
        </p:nvSpPr>
        <p:spPr>
          <a:xfrm>
            <a:off x="753285" y="1247231"/>
            <a:ext cx="263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DNN</a:t>
            </a:r>
            <a:r>
              <a:rPr kumimoji="1" lang="zh-CN" alt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services</a:t>
            </a:r>
            <a:endParaRPr kumimoji="1" lang="zh-CN" altLang="en-US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AB81CC3C-3536-212F-C96F-B9C205EC790F}"/>
              </a:ext>
            </a:extLst>
          </p:cNvPr>
          <p:cNvSpPr/>
          <p:nvPr/>
        </p:nvSpPr>
        <p:spPr>
          <a:xfrm>
            <a:off x="974789" y="1928046"/>
            <a:ext cx="2069432" cy="792232"/>
          </a:xfrm>
          <a:prstGeom prst="roundRect">
            <a:avLst/>
          </a:prstGeom>
          <a:solidFill>
            <a:srgbClr val="097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4B62E71-EC68-A2B6-CD77-4DCFE78021B6}"/>
              </a:ext>
            </a:extLst>
          </p:cNvPr>
          <p:cNvSpPr/>
          <p:nvPr/>
        </p:nvSpPr>
        <p:spPr>
          <a:xfrm>
            <a:off x="1030680" y="2011332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BAB42-3109-4551-5B8F-FA7BDD8DF369}"/>
              </a:ext>
            </a:extLst>
          </p:cNvPr>
          <p:cNvSpPr txBox="1"/>
          <p:nvPr/>
        </p:nvSpPr>
        <p:spPr>
          <a:xfrm>
            <a:off x="921495" y="2125777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978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Detection</a:t>
            </a:r>
            <a:endParaRPr kumimoji="1" lang="zh-CN" altLang="en-US" b="1" dirty="0">
              <a:solidFill>
                <a:srgbClr val="0978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圆角矩形 38">
            <a:extLst>
              <a:ext uri="{FF2B5EF4-FFF2-40B4-BE49-F238E27FC236}">
                <a16:creationId xmlns:a16="http://schemas.microsoft.com/office/drawing/2014/main" id="{8C832D22-898E-4F28-ABD8-90C42EF79A83}"/>
              </a:ext>
            </a:extLst>
          </p:cNvPr>
          <p:cNvSpPr/>
          <p:nvPr/>
        </p:nvSpPr>
        <p:spPr>
          <a:xfrm>
            <a:off x="967415" y="3295065"/>
            <a:ext cx="2069432" cy="792232"/>
          </a:xfrm>
          <a:prstGeom prst="roundRect">
            <a:avLst/>
          </a:prstGeom>
          <a:solidFill>
            <a:srgbClr val="4D4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" name="圆角矩形 39">
            <a:extLst>
              <a:ext uri="{FF2B5EF4-FFF2-40B4-BE49-F238E27FC236}">
                <a16:creationId xmlns:a16="http://schemas.microsoft.com/office/drawing/2014/main" id="{FCD561A4-6341-AEE6-2DE6-65D4DAD7C220}"/>
              </a:ext>
            </a:extLst>
          </p:cNvPr>
          <p:cNvSpPr/>
          <p:nvPr/>
        </p:nvSpPr>
        <p:spPr>
          <a:xfrm>
            <a:off x="1023306" y="3391603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581C9-393E-B453-FA9B-6ED73BBB233A}"/>
              </a:ext>
            </a:extLst>
          </p:cNvPr>
          <p:cNvSpPr txBox="1"/>
          <p:nvPr/>
        </p:nvSpPr>
        <p:spPr>
          <a:xfrm>
            <a:off x="914121" y="3492796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4D4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Detection</a:t>
            </a:r>
            <a:endParaRPr kumimoji="1" lang="zh-CN" altLang="en-US" b="1" dirty="0">
              <a:solidFill>
                <a:srgbClr val="4D4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2DEBDEBA-B41C-D460-C004-FE738B7BEF52}"/>
              </a:ext>
            </a:extLst>
          </p:cNvPr>
          <p:cNvSpPr/>
          <p:nvPr/>
        </p:nvSpPr>
        <p:spPr>
          <a:xfrm>
            <a:off x="468204" y="4716995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" name="圆角矩形 39">
            <a:extLst>
              <a:ext uri="{FF2B5EF4-FFF2-40B4-BE49-F238E27FC236}">
                <a16:creationId xmlns:a16="http://schemas.microsoft.com/office/drawing/2014/main" id="{4958D28A-F7B0-67C4-A900-94C22B10F3D6}"/>
              </a:ext>
            </a:extLst>
          </p:cNvPr>
          <p:cNvSpPr/>
          <p:nvPr/>
        </p:nvSpPr>
        <p:spPr>
          <a:xfrm>
            <a:off x="519205" y="4800389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4D8335-06CE-3100-8235-798014C7530E}"/>
              </a:ext>
            </a:extLst>
          </p:cNvPr>
          <p:cNvSpPr txBox="1"/>
          <p:nvPr/>
        </p:nvSpPr>
        <p:spPr>
          <a:xfrm>
            <a:off x="444846" y="4790053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Gloves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圆角矩形 38">
            <a:extLst>
              <a:ext uri="{FF2B5EF4-FFF2-40B4-BE49-F238E27FC236}">
                <a16:creationId xmlns:a16="http://schemas.microsoft.com/office/drawing/2014/main" id="{5751EF45-9275-4F96-BF32-BC8522787A4D}"/>
              </a:ext>
            </a:extLst>
          </p:cNvPr>
          <p:cNvSpPr/>
          <p:nvPr/>
        </p:nvSpPr>
        <p:spPr>
          <a:xfrm>
            <a:off x="2180040" y="4727654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" name="圆角矩形 39">
            <a:extLst>
              <a:ext uri="{FF2B5EF4-FFF2-40B4-BE49-F238E27FC236}">
                <a16:creationId xmlns:a16="http://schemas.microsoft.com/office/drawing/2014/main" id="{6171C113-E47D-02E8-73AF-3FDAEDA884D1}"/>
              </a:ext>
            </a:extLst>
          </p:cNvPr>
          <p:cNvSpPr/>
          <p:nvPr/>
        </p:nvSpPr>
        <p:spPr>
          <a:xfrm>
            <a:off x="2231041" y="4811048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2A3B5-EF06-A181-3225-CDB2598AE1FF}"/>
              </a:ext>
            </a:extLst>
          </p:cNvPr>
          <p:cNvSpPr txBox="1"/>
          <p:nvPr/>
        </p:nvSpPr>
        <p:spPr>
          <a:xfrm>
            <a:off x="2156682" y="4800712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Helmet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1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783105" cy="80010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Niagara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FD9B40F-0053-B445-930D-A755985D1C44}"/>
              </a:ext>
            </a:extLst>
          </p:cNvPr>
          <p:cNvSpPr/>
          <p:nvPr/>
        </p:nvSpPr>
        <p:spPr>
          <a:xfrm>
            <a:off x="7307359" y="2530171"/>
            <a:ext cx="4640785" cy="18560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B66111-E3F1-2D45-996D-238D86304D96}"/>
              </a:ext>
            </a:extLst>
          </p:cNvPr>
          <p:cNvGrpSpPr/>
          <p:nvPr/>
        </p:nvGrpSpPr>
        <p:grpSpPr>
          <a:xfrm>
            <a:off x="8584912" y="3232726"/>
            <a:ext cx="1167177" cy="1184914"/>
            <a:chOff x="10174304" y="3093698"/>
            <a:chExt cx="915861" cy="915861"/>
          </a:xfrm>
        </p:grpSpPr>
        <p:pic>
          <p:nvPicPr>
            <p:cNvPr id="7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B28A8474-D5D3-5E42-B0C0-3490FC33E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34AE5A62-FF2F-DA4E-8196-A747DE802A04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D777D45-5659-514C-9A7C-2A143B1D4F14}"/>
                </a:ext>
              </a:extLst>
            </p:cNvPr>
            <p:cNvSpPr txBox="1"/>
            <p:nvPr/>
          </p:nvSpPr>
          <p:spPr>
            <a:xfrm>
              <a:off x="10339782" y="3388705"/>
              <a:ext cx="581376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7007079-51DD-B74C-87F0-83945694C84D}"/>
              </a:ext>
            </a:extLst>
          </p:cNvPr>
          <p:cNvSpPr/>
          <p:nvPr/>
        </p:nvSpPr>
        <p:spPr>
          <a:xfrm>
            <a:off x="3916135" y="1334564"/>
            <a:ext cx="8140529" cy="52322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AA3A41-48AA-D34E-824B-221A0F40237F}"/>
              </a:ext>
            </a:extLst>
          </p:cNvPr>
          <p:cNvGrpSpPr/>
          <p:nvPr/>
        </p:nvGrpSpPr>
        <p:grpSpPr>
          <a:xfrm>
            <a:off x="9672209" y="3201308"/>
            <a:ext cx="1167177" cy="1184914"/>
            <a:chOff x="10174304" y="3093698"/>
            <a:chExt cx="915861" cy="915861"/>
          </a:xfrm>
        </p:grpSpPr>
        <p:pic>
          <p:nvPicPr>
            <p:cNvPr id="12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9180B0C-3C9B-1F4C-A3B4-2D11C636F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84A05918-6CC4-5A45-B869-815381138B4A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618384F-0C93-BE4B-9BA5-CBCDB21341A4}"/>
                </a:ext>
              </a:extLst>
            </p:cNvPr>
            <p:cNvSpPr txBox="1"/>
            <p:nvPr/>
          </p:nvSpPr>
          <p:spPr>
            <a:xfrm>
              <a:off x="10350474" y="3388705"/>
              <a:ext cx="55999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CB78D0-4311-4D40-8A9D-B12338E23E4E}"/>
              </a:ext>
            </a:extLst>
          </p:cNvPr>
          <p:cNvGrpSpPr/>
          <p:nvPr/>
        </p:nvGrpSpPr>
        <p:grpSpPr>
          <a:xfrm>
            <a:off x="7413238" y="3212039"/>
            <a:ext cx="1167177" cy="1184914"/>
            <a:chOff x="10174304" y="3093698"/>
            <a:chExt cx="915861" cy="915861"/>
          </a:xfrm>
        </p:grpSpPr>
        <p:pic>
          <p:nvPicPr>
            <p:cNvPr id="16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AA1182EB-8975-C440-821B-CF3A0DC4A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A07600DC-5777-3D44-B2DC-46A36A2C76E3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BCB59D5-30F4-1F46-B2D3-68FCF69412B4}"/>
                </a:ext>
              </a:extLst>
            </p:cNvPr>
            <p:cNvSpPr txBox="1"/>
            <p:nvPr/>
          </p:nvSpPr>
          <p:spPr>
            <a:xfrm>
              <a:off x="10344815" y="3388705"/>
              <a:ext cx="57131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6ED5D4-BBB6-2A49-B13C-42C1E11E8418}"/>
              </a:ext>
            </a:extLst>
          </p:cNvPr>
          <p:cNvGrpSpPr/>
          <p:nvPr/>
        </p:nvGrpSpPr>
        <p:grpSpPr>
          <a:xfrm>
            <a:off x="10780968" y="3179247"/>
            <a:ext cx="1167177" cy="1184914"/>
            <a:chOff x="10174304" y="3093698"/>
            <a:chExt cx="915861" cy="915861"/>
          </a:xfrm>
        </p:grpSpPr>
        <p:pic>
          <p:nvPicPr>
            <p:cNvPr id="20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C4085DE-A551-174E-BF35-10C4E076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B439B4FD-D145-5B40-8BEE-4C3B713258EE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2E1254-64C6-0244-8534-4783A564B5AC}"/>
                </a:ext>
              </a:extLst>
            </p:cNvPr>
            <p:cNvSpPr txBox="1"/>
            <p:nvPr/>
          </p:nvSpPr>
          <p:spPr>
            <a:xfrm>
              <a:off x="10361796" y="3388705"/>
              <a:ext cx="537352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DLA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3" name="右弧形箭头 22">
            <a:extLst>
              <a:ext uri="{FF2B5EF4-FFF2-40B4-BE49-F238E27FC236}">
                <a16:creationId xmlns:a16="http://schemas.microsoft.com/office/drawing/2014/main" id="{F0C06A3C-8613-0245-B301-5D5CE1F0B5A4}"/>
              </a:ext>
            </a:extLst>
          </p:cNvPr>
          <p:cNvSpPr/>
          <p:nvPr/>
        </p:nvSpPr>
        <p:spPr>
          <a:xfrm rot="16200000">
            <a:off x="5005076" y="2092060"/>
            <a:ext cx="499318" cy="3793526"/>
          </a:xfrm>
          <a:prstGeom prst="curvedRightArrow">
            <a:avLst>
              <a:gd name="adj1" fmla="val 80316"/>
              <a:gd name="adj2" fmla="val 172980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右弧形箭头 23">
            <a:extLst>
              <a:ext uri="{FF2B5EF4-FFF2-40B4-BE49-F238E27FC236}">
                <a16:creationId xmlns:a16="http://schemas.microsoft.com/office/drawing/2014/main" id="{C04D2F86-BEC0-9D45-8F43-A6B19DB343C6}"/>
              </a:ext>
            </a:extLst>
          </p:cNvPr>
          <p:cNvSpPr/>
          <p:nvPr/>
        </p:nvSpPr>
        <p:spPr>
          <a:xfrm rot="5400000" flipV="1">
            <a:off x="4978878" y="1133113"/>
            <a:ext cx="634777" cy="3710464"/>
          </a:xfrm>
          <a:prstGeom prst="curvedRightArrow">
            <a:avLst>
              <a:gd name="adj1" fmla="val 46855"/>
              <a:gd name="adj2" fmla="val 114242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5FB258-3DB8-5F4B-9C4A-EF99B21F3C3B}"/>
              </a:ext>
            </a:extLst>
          </p:cNvPr>
          <p:cNvSpPr txBox="1"/>
          <p:nvPr/>
        </p:nvSpPr>
        <p:spPr>
          <a:xfrm>
            <a:off x="8730058" y="2574020"/>
            <a:ext cx="2121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C2FB256-0B4D-434D-AEEA-DE80AA5EF0C4}"/>
              </a:ext>
            </a:extLst>
          </p:cNvPr>
          <p:cNvSpPr/>
          <p:nvPr/>
        </p:nvSpPr>
        <p:spPr>
          <a:xfrm>
            <a:off x="7047403" y="1966042"/>
            <a:ext cx="5040502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1A8B693-0DE9-5F4C-967E-03D55BB57856}"/>
              </a:ext>
            </a:extLst>
          </p:cNvPr>
          <p:cNvSpPr/>
          <p:nvPr/>
        </p:nvSpPr>
        <p:spPr>
          <a:xfrm>
            <a:off x="3916135" y="5088777"/>
            <a:ext cx="7751652" cy="954107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the prediction of the service graph and coming requests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421579-7B3B-BB48-86FC-88CFB04E8B9C}"/>
              </a:ext>
            </a:extLst>
          </p:cNvPr>
          <p:cNvSpPr/>
          <p:nvPr/>
        </p:nvSpPr>
        <p:spPr>
          <a:xfrm>
            <a:off x="4238564" y="2960260"/>
            <a:ext cx="1812758" cy="9374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Niagara</a:t>
            </a:r>
            <a:endParaRPr kumimoji="1" lang="zh-CN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49">
            <a:extLst>
              <a:ext uri="{FF2B5EF4-FFF2-40B4-BE49-F238E27FC236}">
                <a16:creationId xmlns:a16="http://schemas.microsoft.com/office/drawing/2014/main" id="{724A0193-DB69-A9D6-13C9-E1556B88C98F}"/>
              </a:ext>
            </a:extLst>
          </p:cNvPr>
          <p:cNvSpPr txBox="1"/>
          <p:nvPr/>
        </p:nvSpPr>
        <p:spPr>
          <a:xfrm>
            <a:off x="753285" y="1247231"/>
            <a:ext cx="263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DNN</a:t>
            </a:r>
            <a:r>
              <a:rPr kumimoji="1" lang="zh-CN" alt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services</a:t>
            </a:r>
            <a:endParaRPr kumimoji="1" lang="zh-CN" altLang="en-US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AB81CC3C-3536-212F-C96F-B9C205EC790F}"/>
              </a:ext>
            </a:extLst>
          </p:cNvPr>
          <p:cNvSpPr/>
          <p:nvPr/>
        </p:nvSpPr>
        <p:spPr>
          <a:xfrm>
            <a:off x="974789" y="1928046"/>
            <a:ext cx="2069432" cy="792232"/>
          </a:xfrm>
          <a:prstGeom prst="roundRect">
            <a:avLst/>
          </a:prstGeom>
          <a:solidFill>
            <a:srgbClr val="097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4B62E71-EC68-A2B6-CD77-4DCFE78021B6}"/>
              </a:ext>
            </a:extLst>
          </p:cNvPr>
          <p:cNvSpPr/>
          <p:nvPr/>
        </p:nvSpPr>
        <p:spPr>
          <a:xfrm>
            <a:off x="1030680" y="2011332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BAB42-3109-4551-5B8F-FA7BDD8DF369}"/>
              </a:ext>
            </a:extLst>
          </p:cNvPr>
          <p:cNvSpPr txBox="1"/>
          <p:nvPr/>
        </p:nvSpPr>
        <p:spPr>
          <a:xfrm>
            <a:off x="921495" y="2125777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978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Detection</a:t>
            </a:r>
            <a:endParaRPr kumimoji="1" lang="zh-CN" altLang="en-US" b="1" dirty="0">
              <a:solidFill>
                <a:srgbClr val="0978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圆角矩形 38">
            <a:extLst>
              <a:ext uri="{FF2B5EF4-FFF2-40B4-BE49-F238E27FC236}">
                <a16:creationId xmlns:a16="http://schemas.microsoft.com/office/drawing/2014/main" id="{8C832D22-898E-4F28-ABD8-90C42EF79A83}"/>
              </a:ext>
            </a:extLst>
          </p:cNvPr>
          <p:cNvSpPr/>
          <p:nvPr/>
        </p:nvSpPr>
        <p:spPr>
          <a:xfrm>
            <a:off x="967415" y="3295065"/>
            <a:ext cx="2069432" cy="792232"/>
          </a:xfrm>
          <a:prstGeom prst="roundRect">
            <a:avLst/>
          </a:prstGeom>
          <a:solidFill>
            <a:srgbClr val="4D4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" name="圆角矩形 39">
            <a:extLst>
              <a:ext uri="{FF2B5EF4-FFF2-40B4-BE49-F238E27FC236}">
                <a16:creationId xmlns:a16="http://schemas.microsoft.com/office/drawing/2014/main" id="{FCD561A4-6341-AEE6-2DE6-65D4DAD7C220}"/>
              </a:ext>
            </a:extLst>
          </p:cNvPr>
          <p:cNvSpPr/>
          <p:nvPr/>
        </p:nvSpPr>
        <p:spPr>
          <a:xfrm>
            <a:off x="1023306" y="3391603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581C9-393E-B453-FA9B-6ED73BBB233A}"/>
              </a:ext>
            </a:extLst>
          </p:cNvPr>
          <p:cNvSpPr txBox="1"/>
          <p:nvPr/>
        </p:nvSpPr>
        <p:spPr>
          <a:xfrm>
            <a:off x="914121" y="3492796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4D4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Detection</a:t>
            </a:r>
            <a:endParaRPr kumimoji="1" lang="zh-CN" altLang="en-US" b="1" dirty="0">
              <a:solidFill>
                <a:srgbClr val="4D4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2DEBDEBA-B41C-D460-C004-FE738B7BEF52}"/>
              </a:ext>
            </a:extLst>
          </p:cNvPr>
          <p:cNvSpPr/>
          <p:nvPr/>
        </p:nvSpPr>
        <p:spPr>
          <a:xfrm>
            <a:off x="468204" y="4716995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" name="圆角矩形 39">
            <a:extLst>
              <a:ext uri="{FF2B5EF4-FFF2-40B4-BE49-F238E27FC236}">
                <a16:creationId xmlns:a16="http://schemas.microsoft.com/office/drawing/2014/main" id="{4958D28A-F7B0-67C4-A900-94C22B10F3D6}"/>
              </a:ext>
            </a:extLst>
          </p:cNvPr>
          <p:cNvSpPr/>
          <p:nvPr/>
        </p:nvSpPr>
        <p:spPr>
          <a:xfrm>
            <a:off x="519205" y="4800389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4D8335-06CE-3100-8235-798014C7530E}"/>
              </a:ext>
            </a:extLst>
          </p:cNvPr>
          <p:cNvSpPr txBox="1"/>
          <p:nvPr/>
        </p:nvSpPr>
        <p:spPr>
          <a:xfrm>
            <a:off x="444846" y="4790053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Gloves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圆角矩形 38">
            <a:extLst>
              <a:ext uri="{FF2B5EF4-FFF2-40B4-BE49-F238E27FC236}">
                <a16:creationId xmlns:a16="http://schemas.microsoft.com/office/drawing/2014/main" id="{5751EF45-9275-4F96-BF32-BC8522787A4D}"/>
              </a:ext>
            </a:extLst>
          </p:cNvPr>
          <p:cNvSpPr/>
          <p:nvPr/>
        </p:nvSpPr>
        <p:spPr>
          <a:xfrm>
            <a:off x="2180040" y="4727654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" name="圆角矩形 39">
            <a:extLst>
              <a:ext uri="{FF2B5EF4-FFF2-40B4-BE49-F238E27FC236}">
                <a16:creationId xmlns:a16="http://schemas.microsoft.com/office/drawing/2014/main" id="{6171C113-E47D-02E8-73AF-3FDAEDA884D1}"/>
              </a:ext>
            </a:extLst>
          </p:cNvPr>
          <p:cNvSpPr/>
          <p:nvPr/>
        </p:nvSpPr>
        <p:spPr>
          <a:xfrm>
            <a:off x="2231041" y="4811048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2A3B5-EF06-A181-3225-CDB2598AE1FF}"/>
              </a:ext>
            </a:extLst>
          </p:cNvPr>
          <p:cNvSpPr txBox="1"/>
          <p:nvPr/>
        </p:nvSpPr>
        <p:spPr>
          <a:xfrm>
            <a:off x="2156682" y="4800712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Helmet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92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EB6B3A5B-7BDA-C848-A73B-C47D49516052}"/>
              </a:ext>
            </a:extLst>
          </p:cNvPr>
          <p:cNvSpPr/>
          <p:nvPr/>
        </p:nvSpPr>
        <p:spPr>
          <a:xfrm>
            <a:off x="2740013" y="947882"/>
            <a:ext cx="8992548" cy="24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Offline optimization and online scheduling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5A71856-1163-7B43-86B8-FD11952A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733" y="1063863"/>
            <a:ext cx="3255759" cy="1835802"/>
          </a:xfrm>
          <a:prstGeom prst="rect">
            <a:avLst/>
          </a:prstGeom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5E86AF8D-EE66-F145-A38E-7B7EA7DCB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25" y="1050908"/>
            <a:ext cx="2902681" cy="183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35A6690-9908-AC47-872E-21958E959A13}"/>
              </a:ext>
            </a:extLst>
          </p:cNvPr>
          <p:cNvSpPr/>
          <p:nvPr/>
        </p:nvSpPr>
        <p:spPr>
          <a:xfrm>
            <a:off x="3225046" y="2855405"/>
            <a:ext cx="3182433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EAD356F-77AA-5D46-BE11-08B1AB477C23}"/>
              </a:ext>
            </a:extLst>
          </p:cNvPr>
          <p:cNvSpPr/>
          <p:nvPr/>
        </p:nvSpPr>
        <p:spPr>
          <a:xfrm>
            <a:off x="7277368" y="2834723"/>
            <a:ext cx="4455193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3046240D-5DBE-2E41-BC88-1EBB5C5C10C4}"/>
              </a:ext>
            </a:extLst>
          </p:cNvPr>
          <p:cNvCxnSpPr>
            <a:cxnSpLocks/>
          </p:cNvCxnSpPr>
          <p:nvPr/>
        </p:nvCxnSpPr>
        <p:spPr>
          <a:xfrm>
            <a:off x="6310831" y="1968809"/>
            <a:ext cx="1435086" cy="0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F7EEE4BA-99F5-1443-81F0-3F5B7F76BAAA}"/>
              </a:ext>
            </a:extLst>
          </p:cNvPr>
          <p:cNvSpPr/>
          <p:nvPr/>
        </p:nvSpPr>
        <p:spPr>
          <a:xfrm>
            <a:off x="6282999" y="2050943"/>
            <a:ext cx="1432930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</p:txBody>
      </p:sp>
      <p:sp>
        <p:nvSpPr>
          <p:cNvPr id="48" name="右箭头 47">
            <a:extLst>
              <a:ext uri="{FF2B5EF4-FFF2-40B4-BE49-F238E27FC236}">
                <a16:creationId xmlns:a16="http://schemas.microsoft.com/office/drawing/2014/main" id="{3A15DCA6-9A82-E848-A6B7-0F79B4C348C9}"/>
              </a:ext>
            </a:extLst>
          </p:cNvPr>
          <p:cNvSpPr/>
          <p:nvPr/>
        </p:nvSpPr>
        <p:spPr>
          <a:xfrm rot="5400000">
            <a:off x="9791433" y="3547469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F09090A-3D6B-3848-9916-B2DD5B16D9D3}"/>
              </a:ext>
            </a:extLst>
          </p:cNvPr>
          <p:cNvSpPr/>
          <p:nvPr/>
        </p:nvSpPr>
        <p:spPr>
          <a:xfrm>
            <a:off x="2776685" y="925660"/>
            <a:ext cx="1780185" cy="52322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BB57A71-308C-724B-9328-B794EABD5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805" y="5245250"/>
            <a:ext cx="876606" cy="856684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A95CCB1E-20C4-4449-9475-8C6FC209663A}"/>
              </a:ext>
            </a:extLst>
          </p:cNvPr>
          <p:cNvSpPr/>
          <p:nvPr/>
        </p:nvSpPr>
        <p:spPr>
          <a:xfrm>
            <a:off x="8523805" y="6139842"/>
            <a:ext cx="3208756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C3BE5FEE-E4E8-864F-A946-9D055A31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361" y="5228743"/>
            <a:ext cx="876606" cy="856684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46F1727-00FA-D04F-871F-4E04D2B17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063" y="5245250"/>
            <a:ext cx="876606" cy="856684"/>
          </a:xfrm>
          <a:prstGeom prst="rect">
            <a:avLst/>
          </a:prstGeom>
        </p:spPr>
      </p:pic>
      <p:sp>
        <p:nvSpPr>
          <p:cNvPr id="57" name="右箭头 56">
            <a:extLst>
              <a:ext uri="{FF2B5EF4-FFF2-40B4-BE49-F238E27FC236}">
                <a16:creationId xmlns:a16="http://schemas.microsoft.com/office/drawing/2014/main" id="{9827D960-CE5F-134C-95A8-E7440F076089}"/>
              </a:ext>
            </a:extLst>
          </p:cNvPr>
          <p:cNvSpPr/>
          <p:nvPr/>
        </p:nvSpPr>
        <p:spPr>
          <a:xfrm rot="5400000">
            <a:off x="9791433" y="4818296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02F3539F-6D25-C247-B5FC-31D8D411B81D}"/>
              </a:ext>
            </a:extLst>
          </p:cNvPr>
          <p:cNvCxnSpPr>
            <a:cxnSpLocks/>
          </p:cNvCxnSpPr>
          <p:nvPr/>
        </p:nvCxnSpPr>
        <p:spPr>
          <a:xfrm flipH="1">
            <a:off x="6725866" y="5520905"/>
            <a:ext cx="1457757" cy="0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4" descr="Commercial Tablet PC Embedded Computer Boards , Customize Boot Logo ARM  Computer Board">
            <a:extLst>
              <a:ext uri="{FF2B5EF4-FFF2-40B4-BE49-F238E27FC236}">
                <a16:creationId xmlns:a16="http://schemas.microsoft.com/office/drawing/2014/main" id="{74863B2E-9068-7E48-82BF-B7D03118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084" y="5468034"/>
            <a:ext cx="1176124" cy="84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Smartphone - Free technology icons">
            <a:extLst>
              <a:ext uri="{FF2B5EF4-FFF2-40B4-BE49-F238E27FC236}">
                <a16:creationId xmlns:a16="http://schemas.microsoft.com/office/drawing/2014/main" id="{687BFF80-8342-9149-9ED4-E30D82F7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28" y="5419316"/>
            <a:ext cx="981603" cy="98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Ip Camera Icon Images – Browse 1,226 Stock Photos, Vectors, and Video |  Adobe Stock">
            <a:extLst>
              <a:ext uri="{FF2B5EF4-FFF2-40B4-BE49-F238E27FC236}">
                <a16:creationId xmlns:a16="http://schemas.microsoft.com/office/drawing/2014/main" id="{DDC1654D-2829-6F40-BFBD-739C35820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07" y="5565456"/>
            <a:ext cx="813425" cy="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684BC7C-ABFF-924D-9572-1BA320C94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3738" y="5560831"/>
            <a:ext cx="991854" cy="773551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521A5A1B-E8DE-7940-9DB0-5C7B48CBA8BA}"/>
              </a:ext>
            </a:extLst>
          </p:cNvPr>
          <p:cNvSpPr/>
          <p:nvPr/>
        </p:nvSpPr>
        <p:spPr>
          <a:xfrm>
            <a:off x="6863995" y="5685809"/>
            <a:ext cx="1432930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</a:p>
        </p:txBody>
      </p:sp>
      <p:sp>
        <p:nvSpPr>
          <p:cNvPr id="67" name="右箭头 66">
            <a:extLst>
              <a:ext uri="{FF2B5EF4-FFF2-40B4-BE49-F238E27FC236}">
                <a16:creationId xmlns:a16="http://schemas.microsoft.com/office/drawing/2014/main" id="{198EB54A-B407-894B-9BA8-95FCB2435408}"/>
              </a:ext>
            </a:extLst>
          </p:cNvPr>
          <p:cNvSpPr/>
          <p:nvPr/>
        </p:nvSpPr>
        <p:spPr>
          <a:xfrm rot="16200000">
            <a:off x="4680484" y="4891080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右箭头 67">
            <a:extLst>
              <a:ext uri="{FF2B5EF4-FFF2-40B4-BE49-F238E27FC236}">
                <a16:creationId xmlns:a16="http://schemas.microsoft.com/office/drawing/2014/main" id="{65384997-EA02-8C4D-B825-42CDA0112DF3}"/>
              </a:ext>
            </a:extLst>
          </p:cNvPr>
          <p:cNvSpPr/>
          <p:nvPr/>
        </p:nvSpPr>
        <p:spPr>
          <a:xfrm rot="5400000">
            <a:off x="4680484" y="3558346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2D41012C-2619-2D48-9D3A-84483312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53" y="952072"/>
            <a:ext cx="1479566" cy="24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右箭头 71">
            <a:extLst>
              <a:ext uri="{FF2B5EF4-FFF2-40B4-BE49-F238E27FC236}">
                <a16:creationId xmlns:a16="http://schemas.microsoft.com/office/drawing/2014/main" id="{BFC253D8-4FAD-3540-BB73-CB2ECDA5003E}"/>
              </a:ext>
            </a:extLst>
          </p:cNvPr>
          <p:cNvSpPr/>
          <p:nvPr/>
        </p:nvSpPr>
        <p:spPr>
          <a:xfrm rot="10800000">
            <a:off x="3076363" y="4230407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E4AA4E6B-C3E1-7E42-8D9C-3C0BB07FBB27}"/>
              </a:ext>
            </a:extLst>
          </p:cNvPr>
          <p:cNvSpPr/>
          <p:nvPr/>
        </p:nvSpPr>
        <p:spPr>
          <a:xfrm>
            <a:off x="241230" y="3535336"/>
            <a:ext cx="2550546" cy="26782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69AC0A9-3967-6847-B538-4BD162082450}"/>
              </a:ext>
            </a:extLst>
          </p:cNvPr>
          <p:cNvGrpSpPr/>
          <p:nvPr/>
        </p:nvGrpSpPr>
        <p:grpSpPr>
          <a:xfrm>
            <a:off x="1572836" y="4105474"/>
            <a:ext cx="1167177" cy="1184914"/>
            <a:chOff x="10174304" y="3093698"/>
            <a:chExt cx="915861" cy="915861"/>
          </a:xfrm>
        </p:grpSpPr>
        <p:pic>
          <p:nvPicPr>
            <p:cNvPr id="75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D2FA3FCF-FD1D-1E47-8253-B786D8EA9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圆角矩形 75">
              <a:extLst>
                <a:ext uri="{FF2B5EF4-FFF2-40B4-BE49-F238E27FC236}">
                  <a16:creationId xmlns:a16="http://schemas.microsoft.com/office/drawing/2014/main" id="{C39A3D8D-76DC-EC40-86C9-060C70D2918B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B41769C-BF82-C345-8B01-6DAA43FC01FD}"/>
                </a:ext>
              </a:extLst>
            </p:cNvPr>
            <p:cNvSpPr txBox="1"/>
            <p:nvPr/>
          </p:nvSpPr>
          <p:spPr>
            <a:xfrm>
              <a:off x="10339782" y="3388705"/>
              <a:ext cx="581376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DB89A59-C138-E74C-A637-183F2579FDA6}"/>
              </a:ext>
            </a:extLst>
          </p:cNvPr>
          <p:cNvGrpSpPr/>
          <p:nvPr/>
        </p:nvGrpSpPr>
        <p:grpSpPr>
          <a:xfrm>
            <a:off x="447684" y="5093352"/>
            <a:ext cx="1167177" cy="1184914"/>
            <a:chOff x="10174304" y="3093698"/>
            <a:chExt cx="915861" cy="915861"/>
          </a:xfrm>
        </p:grpSpPr>
        <p:pic>
          <p:nvPicPr>
            <p:cNvPr id="79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CDB7AE79-6D68-9D4F-8791-8196496A2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圆角矩形 79">
              <a:extLst>
                <a:ext uri="{FF2B5EF4-FFF2-40B4-BE49-F238E27FC236}">
                  <a16:creationId xmlns:a16="http://schemas.microsoft.com/office/drawing/2014/main" id="{532842F5-2192-A14D-AF9A-9817A540353C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49F27D8-4129-9445-85B9-BB84DA90084B}"/>
                </a:ext>
              </a:extLst>
            </p:cNvPr>
            <p:cNvSpPr txBox="1"/>
            <p:nvPr/>
          </p:nvSpPr>
          <p:spPr>
            <a:xfrm>
              <a:off x="10350474" y="3388705"/>
              <a:ext cx="55999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D9928BF-A27E-544A-9D92-D79E84983D85}"/>
              </a:ext>
            </a:extLst>
          </p:cNvPr>
          <p:cNvGrpSpPr/>
          <p:nvPr/>
        </p:nvGrpSpPr>
        <p:grpSpPr>
          <a:xfrm>
            <a:off x="387111" y="4105474"/>
            <a:ext cx="1167177" cy="1184914"/>
            <a:chOff x="10174304" y="3093698"/>
            <a:chExt cx="915861" cy="915861"/>
          </a:xfrm>
        </p:grpSpPr>
        <p:pic>
          <p:nvPicPr>
            <p:cNvPr id="83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335FAA8A-78B7-B646-9119-C47D41E5C7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1BB655D2-C210-8E46-A7B3-E696F0EAC49C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CB3E398-27BA-1C44-AD3A-FE206E070B45}"/>
                </a:ext>
              </a:extLst>
            </p:cNvPr>
            <p:cNvSpPr txBox="1"/>
            <p:nvPr/>
          </p:nvSpPr>
          <p:spPr>
            <a:xfrm>
              <a:off x="10344815" y="3388705"/>
              <a:ext cx="57131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2216D297-1A12-C442-80AB-7263B483BC2A}"/>
              </a:ext>
            </a:extLst>
          </p:cNvPr>
          <p:cNvGrpSpPr/>
          <p:nvPr/>
        </p:nvGrpSpPr>
        <p:grpSpPr>
          <a:xfrm>
            <a:off x="1588039" y="5096191"/>
            <a:ext cx="1167177" cy="1184914"/>
            <a:chOff x="10174304" y="3093698"/>
            <a:chExt cx="915861" cy="915861"/>
          </a:xfrm>
        </p:grpSpPr>
        <p:pic>
          <p:nvPicPr>
            <p:cNvPr id="87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C2BD6B30-4F5F-884E-8005-D30C0D81A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2FB86588-AE55-AC43-96A7-3638E0812214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0FE4F41-35AF-9C45-B0E7-0735A2B4608E}"/>
                </a:ext>
              </a:extLst>
            </p:cNvPr>
            <p:cNvSpPr txBox="1"/>
            <p:nvPr/>
          </p:nvSpPr>
          <p:spPr>
            <a:xfrm>
              <a:off x="10361796" y="3388705"/>
              <a:ext cx="537352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DLA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440891E0-FF46-6142-858B-F8ACC62B8D26}"/>
              </a:ext>
            </a:extLst>
          </p:cNvPr>
          <p:cNvSpPr txBox="1"/>
          <p:nvPr/>
        </p:nvSpPr>
        <p:spPr>
          <a:xfrm>
            <a:off x="379919" y="3549098"/>
            <a:ext cx="21817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Heterogenous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右箭头 90">
            <a:extLst>
              <a:ext uri="{FF2B5EF4-FFF2-40B4-BE49-F238E27FC236}">
                <a16:creationId xmlns:a16="http://schemas.microsoft.com/office/drawing/2014/main" id="{09E4FC78-5541-3046-89FB-AA4C6790EE16}"/>
              </a:ext>
            </a:extLst>
          </p:cNvPr>
          <p:cNvSpPr/>
          <p:nvPr/>
        </p:nvSpPr>
        <p:spPr>
          <a:xfrm>
            <a:off x="2008811" y="2007131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345A4B-E4E6-CD9D-4F3A-1A29156CD9BB}"/>
              </a:ext>
            </a:extLst>
          </p:cNvPr>
          <p:cNvGrpSpPr/>
          <p:nvPr/>
        </p:nvGrpSpPr>
        <p:grpSpPr>
          <a:xfrm>
            <a:off x="3653844" y="4008250"/>
            <a:ext cx="2668911" cy="722670"/>
            <a:chOff x="2083049" y="5652020"/>
            <a:chExt cx="2668911" cy="986166"/>
          </a:xfrm>
        </p:grpSpPr>
        <p:sp>
          <p:nvSpPr>
            <p:cNvPr id="5" name="Google Shape;472;p49">
              <a:extLst>
                <a:ext uri="{FF2B5EF4-FFF2-40B4-BE49-F238E27FC236}">
                  <a16:creationId xmlns:a16="http://schemas.microsoft.com/office/drawing/2014/main" id="{15A2B6C9-1C2E-A376-C82C-2AD6BD91303F}"/>
                </a:ext>
              </a:extLst>
            </p:cNvPr>
            <p:cNvSpPr txBox="1">
              <a:spLocks/>
            </p:cNvSpPr>
            <p:nvPr/>
          </p:nvSpPr>
          <p:spPr>
            <a:xfrm>
              <a:off x="2083049" y="5652020"/>
              <a:ext cx="2668911" cy="986166"/>
            </a:xfrm>
            <a:prstGeom prst="rect">
              <a:avLst/>
            </a:prstGeom>
            <a:solidFill>
              <a:srgbClr val="F8F1EB"/>
            </a:solidFill>
            <a:ln w="19050" cap="flat" cmpd="sng">
              <a:solidFill>
                <a:srgbClr val="070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23825" dir="2460000" algn="bl" rotWithShape="0">
                <a:srgbClr val="070900"/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25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0900"/>
                </a:buClr>
                <a:buSzPts val="3000"/>
                <a:buFont typeface="Montserrat Medium"/>
                <a:buNone/>
                <a:tabLst/>
                <a:defRPr/>
              </a:pPr>
              <a:endPara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70900"/>
                </a:solidFill>
                <a:effectLst/>
                <a:uLnTx/>
                <a:uFillTx/>
                <a:latin typeface="Montserrat Medium"/>
                <a:sym typeface="Montserrat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C993EA-ABAB-5C55-ED03-EB1DEFDDEF78}"/>
                </a:ext>
              </a:extLst>
            </p:cNvPr>
            <p:cNvSpPr txBox="1"/>
            <p:nvPr/>
          </p:nvSpPr>
          <p:spPr>
            <a:xfrm>
              <a:off x="2105794" y="5719200"/>
              <a:ext cx="2646166" cy="88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Template-based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strategy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matcher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63E3-33A6-D209-7922-EE1694540976}"/>
              </a:ext>
            </a:extLst>
          </p:cNvPr>
          <p:cNvGrpSpPr/>
          <p:nvPr/>
        </p:nvGrpSpPr>
        <p:grpSpPr>
          <a:xfrm>
            <a:off x="8609230" y="4016420"/>
            <a:ext cx="2682509" cy="646331"/>
            <a:chOff x="2083049" y="5652020"/>
            <a:chExt cx="2682509" cy="881993"/>
          </a:xfrm>
        </p:grpSpPr>
        <p:sp>
          <p:nvSpPr>
            <p:cNvPr id="8" name="Google Shape;472;p49">
              <a:extLst>
                <a:ext uri="{FF2B5EF4-FFF2-40B4-BE49-F238E27FC236}">
                  <a16:creationId xmlns:a16="http://schemas.microsoft.com/office/drawing/2014/main" id="{1574E745-1A2F-6C75-AC0C-8DFB5C4363C3}"/>
                </a:ext>
              </a:extLst>
            </p:cNvPr>
            <p:cNvSpPr txBox="1">
              <a:spLocks/>
            </p:cNvSpPr>
            <p:nvPr/>
          </p:nvSpPr>
          <p:spPr>
            <a:xfrm>
              <a:off x="2083049" y="5652020"/>
              <a:ext cx="2668911" cy="881993"/>
            </a:xfrm>
            <a:prstGeom prst="rect">
              <a:avLst/>
            </a:prstGeom>
            <a:solidFill>
              <a:srgbClr val="F8F1EB"/>
            </a:solidFill>
            <a:ln w="19050" cap="flat" cmpd="sng">
              <a:solidFill>
                <a:srgbClr val="070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23825" dir="2460000" algn="bl" rotWithShape="0">
                <a:srgbClr val="070900"/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25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0900"/>
                </a:buClr>
                <a:buSzPts val="3000"/>
                <a:buFont typeface="Montserrat Medium"/>
                <a:buNone/>
                <a:tabLst/>
                <a:defRPr/>
              </a:pPr>
              <a:endPara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70900"/>
                </a:solidFill>
                <a:effectLst/>
                <a:uLnTx/>
                <a:uFillTx/>
                <a:latin typeface="Montserrat Medium"/>
                <a:sym typeface="Montserrat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391C7F-A438-269A-2386-BDB0535F6488}"/>
                </a:ext>
              </a:extLst>
            </p:cNvPr>
            <p:cNvSpPr txBox="1"/>
            <p:nvPr/>
          </p:nvSpPr>
          <p:spPr>
            <a:xfrm>
              <a:off x="2119392" y="5815135"/>
              <a:ext cx="2646166" cy="503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/>
                <a:t>Scheduling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Problem</a:t>
              </a:r>
              <a:endParaRPr kumimoji="1"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4" grpId="0"/>
      <p:bldP spid="57" grpId="0" animBg="1"/>
      <p:bldP spid="66" grpId="0"/>
      <p:bldP spid="67" grpId="0" animBg="1"/>
      <p:bldP spid="68" grpId="0" animBg="1"/>
      <p:bldP spid="72" grpId="0" animBg="1"/>
      <p:bldP spid="73" grpId="0" animBg="1"/>
      <p:bldP spid="90" grpId="0"/>
      <p:bldP spid="9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>
            <a:extLst>
              <a:ext uri="{FF2B5EF4-FFF2-40B4-BE49-F238E27FC236}">
                <a16:creationId xmlns:a16="http://schemas.microsoft.com/office/drawing/2014/main" id="{AF76721F-E8C3-C04C-9593-776DF8973FA8}"/>
              </a:ext>
            </a:extLst>
          </p:cNvPr>
          <p:cNvSpPr txBox="1">
            <a:spLocks/>
          </p:cNvSpPr>
          <p:nvPr/>
        </p:nvSpPr>
        <p:spPr>
          <a:xfrm>
            <a:off x="304800" y="993251"/>
            <a:ext cx="5458533" cy="513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Offline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scheduling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problem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</a:p>
          <a:p>
            <a:pPr lvl="2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max C 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s.t.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Eq.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(1)-(7)</a:t>
            </a:r>
          </a:p>
          <a:p>
            <a:pPr lvl="1"/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Offline optimization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0FC026-E968-FA4F-8F81-758CE9D6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23" y="1491250"/>
            <a:ext cx="2366213" cy="759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FD840B-1BD3-1D49-B393-2EA32D81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00" y="3093347"/>
            <a:ext cx="4164501" cy="7483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EE8D17-5124-6547-9728-1220CD5CD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923" y="2183282"/>
            <a:ext cx="2366214" cy="9224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F9FCC2-8F23-D642-8B86-DD82AF03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307" y="3816252"/>
            <a:ext cx="5584322" cy="504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B5EFA9-0087-4948-AE26-D936F4325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400" y="5057714"/>
            <a:ext cx="3870015" cy="4811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645B15-1029-1041-934F-7015AF2AA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1781" y="5493268"/>
            <a:ext cx="4270803" cy="7674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9312B30-27A3-AE40-ACFF-F5D7A8244B9E}"/>
              </a:ext>
            </a:extLst>
          </p:cNvPr>
          <p:cNvSpPr txBox="1"/>
          <p:nvPr/>
        </p:nvSpPr>
        <p:spPr>
          <a:xfrm>
            <a:off x="11277344" y="1686346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0610AF-6C27-494E-A3FB-472108529FA5}"/>
              </a:ext>
            </a:extLst>
          </p:cNvPr>
          <p:cNvSpPr txBox="1"/>
          <p:nvPr/>
        </p:nvSpPr>
        <p:spPr>
          <a:xfrm>
            <a:off x="11311640" y="2314127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949547-EDF6-BC42-AB54-58CCA7DDB204}"/>
              </a:ext>
            </a:extLst>
          </p:cNvPr>
          <p:cNvSpPr txBox="1"/>
          <p:nvPr/>
        </p:nvSpPr>
        <p:spPr>
          <a:xfrm>
            <a:off x="11311640" y="3197287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2B6350-D392-5F4C-8F70-C61027E6978D}"/>
              </a:ext>
            </a:extLst>
          </p:cNvPr>
          <p:cNvSpPr txBox="1"/>
          <p:nvPr/>
        </p:nvSpPr>
        <p:spPr>
          <a:xfrm>
            <a:off x="11314415" y="3854610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EC5242-C0D0-F94B-958D-36C7EE8D25B2}"/>
              </a:ext>
            </a:extLst>
          </p:cNvPr>
          <p:cNvSpPr txBox="1"/>
          <p:nvPr/>
        </p:nvSpPr>
        <p:spPr>
          <a:xfrm>
            <a:off x="11348711" y="5637898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308BCC-C5FF-B540-A48C-ABD9EAD1F307}"/>
              </a:ext>
            </a:extLst>
          </p:cNvPr>
          <p:cNvSpPr txBox="1"/>
          <p:nvPr/>
        </p:nvSpPr>
        <p:spPr>
          <a:xfrm>
            <a:off x="11348711" y="4536872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F47AA8-72A8-D842-8BF8-E098D9AD8359}"/>
              </a:ext>
            </a:extLst>
          </p:cNvPr>
          <p:cNvSpPr txBox="1"/>
          <p:nvPr/>
        </p:nvSpPr>
        <p:spPr>
          <a:xfrm>
            <a:off x="11348711" y="5064888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62A8DC1-3053-D34D-8F7F-9AEF9CCE1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545" y="4262206"/>
            <a:ext cx="3134985" cy="8549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8423F0-186B-2347-A357-E77702DD1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695" y="5331567"/>
            <a:ext cx="5253216" cy="1151257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389B99B-2C50-3B4E-BF71-F3D50F86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211362"/>
              </p:ext>
            </p:extLst>
          </p:nvPr>
        </p:nvGraphicFramePr>
        <p:xfrm>
          <a:off x="981747" y="2122787"/>
          <a:ext cx="4767112" cy="16634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9476">
                  <a:extLst>
                    <a:ext uri="{9D8B030D-6E8A-4147-A177-3AD203B41FA5}">
                      <a16:colId xmlns:a16="http://schemas.microsoft.com/office/drawing/2014/main" val="1986133014"/>
                    </a:ext>
                  </a:extLst>
                </a:gridCol>
                <a:gridCol w="3297636">
                  <a:extLst>
                    <a:ext uri="{9D8B030D-6E8A-4147-A177-3AD203B41FA5}">
                      <a16:colId xmlns:a16="http://schemas.microsoft.com/office/drawing/2014/main" val="1978501221"/>
                    </a:ext>
                  </a:extLst>
                </a:gridCol>
              </a:tblGrid>
              <a:tr h="3481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140062"/>
                  </a:ext>
                </a:extLst>
              </a:tr>
              <a:tr h="375834">
                <a:tc>
                  <a:txBody>
                    <a:bodyPr/>
                    <a:lstStyle/>
                    <a:p>
                      <a:pPr algn="l"/>
                      <a:r>
                        <a:rPr lang="en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Placement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Service-to-processor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choice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083197"/>
                  </a:ext>
                </a:extLst>
              </a:tr>
              <a:tr h="37583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Control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batch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execution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026671"/>
                  </a:ext>
                </a:extLst>
              </a:tr>
              <a:tr h="47476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Parallel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Control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parallel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execution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93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57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>
            <a:extLst>
              <a:ext uri="{FF2B5EF4-FFF2-40B4-BE49-F238E27FC236}">
                <a16:creationId xmlns:a16="http://schemas.microsoft.com/office/drawing/2014/main" id="{AF76721F-E8C3-C04C-9593-776DF8973FA8}"/>
              </a:ext>
            </a:extLst>
          </p:cNvPr>
          <p:cNvSpPr txBox="1">
            <a:spLocks/>
          </p:cNvSpPr>
          <p:nvPr/>
        </p:nvSpPr>
        <p:spPr>
          <a:xfrm>
            <a:off x="304800" y="993251"/>
            <a:ext cx="5458533" cy="513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Offline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scheduling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problem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</a:p>
          <a:p>
            <a:pPr lvl="2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max C 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s.t.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Eq.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(1)-(7)</a:t>
            </a:r>
          </a:p>
          <a:p>
            <a:pPr lvl="1"/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Offline optimization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0FC026-E968-FA4F-8F81-758CE9D6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23" y="1491250"/>
            <a:ext cx="2366213" cy="759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FD840B-1BD3-1D49-B393-2EA32D81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00" y="3093347"/>
            <a:ext cx="4164501" cy="7483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EE8D17-5124-6547-9728-1220CD5CD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923" y="2183282"/>
            <a:ext cx="2366214" cy="9224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F9FCC2-8F23-D642-8B86-DD82AF03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307" y="3816252"/>
            <a:ext cx="5584322" cy="504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B5EFA9-0087-4948-AE26-D936F4325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400" y="5057714"/>
            <a:ext cx="3870015" cy="4811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645B15-1029-1041-934F-7015AF2AA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1781" y="5493268"/>
            <a:ext cx="4270803" cy="7674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9312B30-27A3-AE40-ACFF-F5D7A8244B9E}"/>
              </a:ext>
            </a:extLst>
          </p:cNvPr>
          <p:cNvSpPr txBox="1"/>
          <p:nvPr/>
        </p:nvSpPr>
        <p:spPr>
          <a:xfrm>
            <a:off x="11277344" y="1686346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0610AF-6C27-494E-A3FB-472108529FA5}"/>
              </a:ext>
            </a:extLst>
          </p:cNvPr>
          <p:cNvSpPr txBox="1"/>
          <p:nvPr/>
        </p:nvSpPr>
        <p:spPr>
          <a:xfrm>
            <a:off x="11311640" y="2314127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949547-EDF6-BC42-AB54-58CCA7DDB204}"/>
              </a:ext>
            </a:extLst>
          </p:cNvPr>
          <p:cNvSpPr txBox="1"/>
          <p:nvPr/>
        </p:nvSpPr>
        <p:spPr>
          <a:xfrm>
            <a:off x="11311640" y="3197287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2B6350-D392-5F4C-8F70-C61027E6978D}"/>
              </a:ext>
            </a:extLst>
          </p:cNvPr>
          <p:cNvSpPr txBox="1"/>
          <p:nvPr/>
        </p:nvSpPr>
        <p:spPr>
          <a:xfrm>
            <a:off x="11314415" y="3854610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EC5242-C0D0-F94B-958D-36C7EE8D25B2}"/>
              </a:ext>
            </a:extLst>
          </p:cNvPr>
          <p:cNvSpPr txBox="1"/>
          <p:nvPr/>
        </p:nvSpPr>
        <p:spPr>
          <a:xfrm>
            <a:off x="11348711" y="5637898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308BCC-C5FF-B540-A48C-ABD9EAD1F307}"/>
              </a:ext>
            </a:extLst>
          </p:cNvPr>
          <p:cNvSpPr txBox="1"/>
          <p:nvPr/>
        </p:nvSpPr>
        <p:spPr>
          <a:xfrm>
            <a:off x="11348711" y="4536872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F47AA8-72A8-D842-8BF8-E098D9AD8359}"/>
              </a:ext>
            </a:extLst>
          </p:cNvPr>
          <p:cNvSpPr txBox="1"/>
          <p:nvPr/>
        </p:nvSpPr>
        <p:spPr>
          <a:xfrm>
            <a:off x="11348711" y="5064888"/>
            <a:ext cx="58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62A8DC1-3053-D34D-8F7F-9AEF9CCE1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545" y="4262206"/>
            <a:ext cx="3134985" cy="8549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8423F0-186B-2347-A357-E77702DD1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695" y="5331567"/>
            <a:ext cx="5253216" cy="1151257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389B99B-2C50-3B4E-BF71-F3D50F865B03}"/>
              </a:ext>
            </a:extLst>
          </p:cNvPr>
          <p:cNvGraphicFramePr>
            <a:graphicFrameLocks noGrp="1"/>
          </p:cNvGraphicFramePr>
          <p:nvPr/>
        </p:nvGraphicFramePr>
        <p:xfrm>
          <a:off x="981747" y="2122787"/>
          <a:ext cx="4767112" cy="16634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9476">
                  <a:extLst>
                    <a:ext uri="{9D8B030D-6E8A-4147-A177-3AD203B41FA5}">
                      <a16:colId xmlns:a16="http://schemas.microsoft.com/office/drawing/2014/main" val="1986133014"/>
                    </a:ext>
                  </a:extLst>
                </a:gridCol>
                <a:gridCol w="3297636">
                  <a:extLst>
                    <a:ext uri="{9D8B030D-6E8A-4147-A177-3AD203B41FA5}">
                      <a16:colId xmlns:a16="http://schemas.microsoft.com/office/drawing/2014/main" val="1978501221"/>
                    </a:ext>
                  </a:extLst>
                </a:gridCol>
              </a:tblGrid>
              <a:tr h="3481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140062"/>
                  </a:ext>
                </a:extLst>
              </a:tr>
              <a:tr h="375834">
                <a:tc>
                  <a:txBody>
                    <a:bodyPr/>
                    <a:lstStyle/>
                    <a:p>
                      <a:pPr algn="l"/>
                      <a:r>
                        <a:rPr lang="en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Placement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Service-to-processor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choice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083197"/>
                  </a:ext>
                </a:extLst>
              </a:tr>
              <a:tr h="37583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Control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batch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execution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026671"/>
                  </a:ext>
                </a:extLst>
              </a:tr>
              <a:tr h="47476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Parallel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Control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parallel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execution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93782"/>
                  </a:ext>
                </a:extLst>
              </a:tr>
            </a:tbl>
          </a:graphicData>
        </a:graphic>
      </p:graphicFrame>
      <p:grpSp>
        <p:nvGrpSpPr>
          <p:cNvPr id="25" name="Group 2">
            <a:extLst>
              <a:ext uri="{FF2B5EF4-FFF2-40B4-BE49-F238E27FC236}">
                <a16:creationId xmlns:a16="http://schemas.microsoft.com/office/drawing/2014/main" id="{6D3A6E0D-2AA7-674D-B9B5-17BCA41EC2F8}"/>
              </a:ext>
            </a:extLst>
          </p:cNvPr>
          <p:cNvGrpSpPr/>
          <p:nvPr/>
        </p:nvGrpSpPr>
        <p:grpSpPr>
          <a:xfrm>
            <a:off x="0" y="2654683"/>
            <a:ext cx="12192000" cy="1843783"/>
            <a:chOff x="2083049" y="5652020"/>
            <a:chExt cx="2668911" cy="986166"/>
          </a:xfrm>
        </p:grpSpPr>
        <p:sp>
          <p:nvSpPr>
            <p:cNvPr id="26" name="Google Shape;472;p49">
              <a:extLst>
                <a:ext uri="{FF2B5EF4-FFF2-40B4-BE49-F238E27FC236}">
                  <a16:creationId xmlns:a16="http://schemas.microsoft.com/office/drawing/2014/main" id="{1A13E432-B157-004D-B024-6CDE5F429EB6}"/>
                </a:ext>
              </a:extLst>
            </p:cNvPr>
            <p:cNvSpPr txBox="1">
              <a:spLocks/>
            </p:cNvSpPr>
            <p:nvPr/>
          </p:nvSpPr>
          <p:spPr>
            <a:xfrm>
              <a:off x="2083049" y="5652020"/>
              <a:ext cx="2668911" cy="986166"/>
            </a:xfrm>
            <a:prstGeom prst="rect">
              <a:avLst/>
            </a:prstGeom>
            <a:solidFill>
              <a:srgbClr val="F8F1EB"/>
            </a:solidFill>
            <a:ln w="19050" cap="flat" cmpd="sng">
              <a:solidFill>
                <a:srgbClr val="070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23825" dir="2460000" algn="bl" rotWithShape="0">
                <a:srgbClr val="070900"/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25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0900"/>
                </a:buClr>
                <a:buSzPts val="3000"/>
                <a:buFont typeface="Montserrat Medium"/>
                <a:buNone/>
                <a:tabLst/>
                <a:defRPr/>
              </a:pPr>
              <a:endPara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70900"/>
                </a:solidFill>
                <a:effectLst/>
                <a:uLnTx/>
                <a:uFillTx/>
                <a:latin typeface="Montserrat Medium"/>
                <a:sym typeface="Montserrat Medium"/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8B7BCA05-B916-8F46-B825-E16F2F568821}"/>
                </a:ext>
              </a:extLst>
            </p:cNvPr>
            <p:cNvSpPr txBox="1"/>
            <p:nvPr/>
          </p:nvSpPr>
          <p:spPr>
            <a:xfrm>
              <a:off x="2105794" y="5719200"/>
              <a:ext cx="2646166" cy="197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52">
            <a:extLst>
              <a:ext uri="{FF2B5EF4-FFF2-40B4-BE49-F238E27FC236}">
                <a16:creationId xmlns:a16="http://schemas.microsoft.com/office/drawing/2014/main" id="{054C0A2A-2A6F-9D42-A1D9-6A1F5F7CD7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713" y="2936034"/>
            <a:ext cx="1319322" cy="131932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2E95837-1993-8841-A757-DD42B7930035}"/>
              </a:ext>
            </a:extLst>
          </p:cNvPr>
          <p:cNvSpPr/>
          <p:nvPr/>
        </p:nvSpPr>
        <p:spPr>
          <a:xfrm>
            <a:off x="1985163" y="3290603"/>
            <a:ext cx="9276826" cy="584775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solver: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optimality loss</a:t>
            </a:r>
            <a:endParaRPr lang="zh-CN" altLang="en-US" sz="3200" b="1" dirty="0">
              <a:ln w="6600">
                <a:noFill/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9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>
            <a:extLst>
              <a:ext uri="{FF2B5EF4-FFF2-40B4-BE49-F238E27FC236}">
                <a16:creationId xmlns:a16="http://schemas.microsoft.com/office/drawing/2014/main" id="{AF76721F-E8C3-C04C-9593-776DF8973FA8}"/>
              </a:ext>
            </a:extLst>
          </p:cNvPr>
          <p:cNvSpPr txBox="1">
            <a:spLocks/>
          </p:cNvSpPr>
          <p:nvPr/>
        </p:nvSpPr>
        <p:spPr>
          <a:xfrm>
            <a:off x="304800" y="998040"/>
            <a:ext cx="11650980" cy="513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Template-based strategy matcher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00">
            <a:extLst>
              <a:ext uri="{FF2B5EF4-FFF2-40B4-BE49-F238E27FC236}">
                <a16:creationId xmlns:a16="http://schemas.microsoft.com/office/drawing/2014/main" id="{52789C96-EB91-CE66-BC3D-3DE99D67D8DB}"/>
              </a:ext>
            </a:extLst>
          </p:cNvPr>
          <p:cNvSpPr/>
          <p:nvPr/>
        </p:nvSpPr>
        <p:spPr>
          <a:xfrm>
            <a:off x="4087794" y="3030594"/>
            <a:ext cx="1666779" cy="674293"/>
          </a:xfrm>
          <a:prstGeom prst="rect">
            <a:avLst/>
          </a:prstGeom>
          <a:gradFill flip="none" rotWithShape="1">
            <a:gsLst>
              <a:gs pos="0">
                <a:srgbClr val="355A85">
                  <a:alpha val="0"/>
                </a:srgbClr>
              </a:gs>
              <a:gs pos="100000">
                <a:srgbClr val="355A85">
                  <a:alpha val="35000"/>
                </a:srgb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4C0FB83-B806-104D-9AEB-8D400657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05" y="2217111"/>
            <a:ext cx="863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A9D235CB-E8E6-554C-8C2F-87551605707A}"/>
              </a:ext>
            </a:extLst>
          </p:cNvPr>
          <p:cNvSpPr/>
          <p:nvPr/>
        </p:nvSpPr>
        <p:spPr>
          <a:xfrm>
            <a:off x="1314675" y="2383758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左右箭头 2">
            <a:extLst>
              <a:ext uri="{FF2B5EF4-FFF2-40B4-BE49-F238E27FC236}">
                <a16:creationId xmlns:a16="http://schemas.microsoft.com/office/drawing/2014/main" id="{C829F1C7-CCCA-7A41-BB25-DC8C98233CD8}"/>
              </a:ext>
            </a:extLst>
          </p:cNvPr>
          <p:cNvSpPr/>
          <p:nvPr/>
        </p:nvSpPr>
        <p:spPr>
          <a:xfrm>
            <a:off x="4017436" y="2061925"/>
            <a:ext cx="1780673" cy="400110"/>
          </a:xfrm>
          <a:prstGeom prst="leftRightArrow">
            <a:avLst/>
          </a:prstGeom>
          <a:solidFill>
            <a:srgbClr val="82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D22AD8-B6F9-8D4F-B3E8-91EDCD40267E}"/>
              </a:ext>
            </a:extLst>
          </p:cNvPr>
          <p:cNvSpPr txBox="1"/>
          <p:nvPr/>
        </p:nvSpPr>
        <p:spPr>
          <a:xfrm>
            <a:off x="3842508" y="2641637"/>
            <a:ext cx="2540468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altLang="zh-CN" b="1" dirty="0"/>
              <a:t>Euclidean distance</a:t>
            </a:r>
            <a:endParaRPr lang="zh-CN" altLang="en-US" b="1" dirty="0"/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8EE46FA0-E945-024D-AC50-CFEB8D37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155" y="1630284"/>
            <a:ext cx="2045104" cy="184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99A1C9C8-14C0-7649-A32A-C8C684B2C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74" y="1522635"/>
            <a:ext cx="2282168" cy="21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3A2C944-D722-D84D-A000-B1ABFA8E55B2}"/>
              </a:ext>
            </a:extLst>
          </p:cNvPr>
          <p:cNvSpPr txBox="1"/>
          <p:nvPr/>
        </p:nvSpPr>
        <p:spPr>
          <a:xfrm>
            <a:off x="1447622" y="3230049"/>
            <a:ext cx="2679974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4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/>
              <a:t>Online</a:t>
            </a:r>
            <a:r>
              <a:rPr lang="zh-CN" altLang="en-US" sz="2000" dirty="0"/>
              <a:t> </a:t>
            </a:r>
            <a:r>
              <a:rPr lang="en-US" altLang="zh-CN" sz="2000" dirty="0"/>
              <a:t>service</a:t>
            </a:r>
            <a:r>
              <a:rPr lang="zh-CN" altLang="en-US" sz="2000" dirty="0"/>
              <a:t> </a:t>
            </a:r>
            <a:r>
              <a:rPr lang="en-US" altLang="zh-CN" sz="2000" dirty="0"/>
              <a:t>graph</a:t>
            </a:r>
            <a:endParaRPr lang="zh-CN" alt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A237C8-8F38-3D4F-BE93-F0A8139439B9}"/>
              </a:ext>
            </a:extLst>
          </p:cNvPr>
          <p:cNvSpPr txBox="1"/>
          <p:nvPr/>
        </p:nvSpPr>
        <p:spPr>
          <a:xfrm>
            <a:off x="8057650" y="2421681"/>
            <a:ext cx="3772564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template</a:t>
            </a:r>
            <a:endParaRPr lang="zh-CN" altLang="en-US" dirty="0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B5103B7A-D321-754E-937E-4107E8300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71" y="4232108"/>
            <a:ext cx="1622675" cy="17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35BA2E0E-4D42-8243-AE45-82A17A11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171" y="4384508"/>
            <a:ext cx="1622675" cy="17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D6308FE6-CBC0-9A45-AA40-9A44DEDD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71" y="4536908"/>
            <a:ext cx="1622675" cy="17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>
            <a:extLst>
              <a:ext uri="{FF2B5EF4-FFF2-40B4-BE49-F238E27FC236}">
                <a16:creationId xmlns:a16="http://schemas.microsoft.com/office/drawing/2014/main" id="{C3140BF9-0B56-804B-96BA-4895343A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7" y="4279163"/>
            <a:ext cx="2221910" cy="19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80D1DF01-264B-BC49-8A86-87D1584A91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74252" y="4199337"/>
            <a:ext cx="1677479" cy="627089"/>
          </a:xfrm>
          <a:prstGeom prst="bentConnector3">
            <a:avLst>
              <a:gd name="adj1" fmla="val 99701"/>
            </a:avLst>
          </a:prstGeom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B381000-37B6-7143-A2B3-CCFCB6F3C7BE}"/>
              </a:ext>
            </a:extLst>
          </p:cNvPr>
          <p:cNvSpPr txBox="1"/>
          <p:nvPr/>
        </p:nvSpPr>
        <p:spPr>
          <a:xfrm>
            <a:off x="1925794" y="5373114"/>
            <a:ext cx="1169895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dirty="0"/>
              <a:t>Select</a:t>
            </a:r>
            <a:endParaRPr lang="zh-CN" altLang="en-US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E84778A-E042-8F44-93A3-66557F2F9B14}"/>
              </a:ext>
            </a:extLst>
          </p:cNvPr>
          <p:cNvSpPr txBox="1"/>
          <p:nvPr/>
        </p:nvSpPr>
        <p:spPr>
          <a:xfrm>
            <a:off x="2324282" y="6195397"/>
            <a:ext cx="5556428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4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/>
              <a:t>Cached</a:t>
            </a:r>
            <a:r>
              <a:rPr lang="zh-CN" altLang="en-US" sz="2000" dirty="0"/>
              <a:t> </a:t>
            </a:r>
            <a:r>
              <a:rPr lang="en-US" altLang="zh-CN" sz="2000" dirty="0"/>
              <a:t>service</a:t>
            </a:r>
            <a:r>
              <a:rPr lang="zh-CN" altLang="en-US" sz="2000" dirty="0"/>
              <a:t> </a:t>
            </a:r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templates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strategies</a:t>
            </a:r>
            <a:endParaRPr lang="zh-CN" altLang="en-US" sz="2000" dirty="0"/>
          </a:p>
        </p:txBody>
      </p:sp>
      <p:pic>
        <p:nvPicPr>
          <p:cNvPr id="9236" name="Picture 20">
            <a:extLst>
              <a:ext uri="{FF2B5EF4-FFF2-40B4-BE49-F238E27FC236}">
                <a16:creationId xmlns:a16="http://schemas.microsoft.com/office/drawing/2014/main" id="{088BADA8-D8B5-B045-AADE-F1398E16B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07" y="4339325"/>
            <a:ext cx="2132003" cy="19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>
            <a:extLst>
              <a:ext uri="{FF2B5EF4-FFF2-40B4-BE49-F238E27FC236}">
                <a16:creationId xmlns:a16="http://schemas.microsoft.com/office/drawing/2014/main" id="{847D20F8-385A-004C-9E64-E04D7434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615" y="4481059"/>
            <a:ext cx="1860428" cy="19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右箭头 43">
            <a:extLst>
              <a:ext uri="{FF2B5EF4-FFF2-40B4-BE49-F238E27FC236}">
                <a16:creationId xmlns:a16="http://schemas.microsoft.com/office/drawing/2014/main" id="{182E3CF7-893D-0E4A-88DE-C90E1C2BB984}"/>
              </a:ext>
            </a:extLst>
          </p:cNvPr>
          <p:cNvSpPr/>
          <p:nvPr/>
        </p:nvSpPr>
        <p:spPr>
          <a:xfrm>
            <a:off x="7577722" y="5115607"/>
            <a:ext cx="479928" cy="400110"/>
          </a:xfrm>
          <a:prstGeom prst="rightArrow">
            <a:avLst>
              <a:gd name="adj1" fmla="val 35167"/>
              <a:gd name="adj2" fmla="val 50000"/>
            </a:avLst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F8E683D-65F3-5A45-BC96-D8756A0F0E24}"/>
              </a:ext>
            </a:extLst>
          </p:cNvPr>
          <p:cNvSpPr txBox="1"/>
          <p:nvPr/>
        </p:nvSpPr>
        <p:spPr>
          <a:xfrm>
            <a:off x="7380218" y="4716686"/>
            <a:ext cx="981268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dirty="0"/>
              <a:t>Adapt</a:t>
            </a:r>
            <a:endParaRPr lang="zh-CN" altLang="en-US" b="1" dirty="0"/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EB0C6542-100B-11EA-AD58-CAFF77D7545E}"/>
              </a:ext>
            </a:extLst>
          </p:cNvPr>
          <p:cNvSpPr txBox="1"/>
          <p:nvPr/>
        </p:nvSpPr>
        <p:spPr>
          <a:xfrm>
            <a:off x="4375362" y="3138330"/>
            <a:ext cx="1086754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dirty="0">
                <a:solidFill>
                  <a:srgbClr val="820000"/>
                </a:solidFill>
              </a:rPr>
              <a:t>&gt;=0.5</a:t>
            </a:r>
            <a:endParaRPr lang="zh-CN" altLang="en-US" b="1" dirty="0">
              <a:solidFill>
                <a:srgbClr val="8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55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783105" cy="80010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Niagara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FD9B40F-0053-B445-930D-A755985D1C44}"/>
              </a:ext>
            </a:extLst>
          </p:cNvPr>
          <p:cNvSpPr/>
          <p:nvPr/>
        </p:nvSpPr>
        <p:spPr>
          <a:xfrm>
            <a:off x="7307359" y="2530171"/>
            <a:ext cx="4640785" cy="18560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B66111-E3F1-2D45-996D-238D86304D96}"/>
              </a:ext>
            </a:extLst>
          </p:cNvPr>
          <p:cNvGrpSpPr/>
          <p:nvPr/>
        </p:nvGrpSpPr>
        <p:grpSpPr>
          <a:xfrm>
            <a:off x="8584912" y="3232726"/>
            <a:ext cx="1167177" cy="1184914"/>
            <a:chOff x="10174304" y="3093698"/>
            <a:chExt cx="915861" cy="915861"/>
          </a:xfrm>
        </p:grpSpPr>
        <p:pic>
          <p:nvPicPr>
            <p:cNvPr id="7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B28A8474-D5D3-5E42-B0C0-3490FC33E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34AE5A62-FF2F-DA4E-8196-A747DE802A04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D777D45-5659-514C-9A7C-2A143B1D4F14}"/>
                </a:ext>
              </a:extLst>
            </p:cNvPr>
            <p:cNvSpPr txBox="1"/>
            <p:nvPr/>
          </p:nvSpPr>
          <p:spPr>
            <a:xfrm>
              <a:off x="10339782" y="3388705"/>
              <a:ext cx="581376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7007079-51DD-B74C-87F0-83945694C84D}"/>
              </a:ext>
            </a:extLst>
          </p:cNvPr>
          <p:cNvSpPr/>
          <p:nvPr/>
        </p:nvSpPr>
        <p:spPr>
          <a:xfrm>
            <a:off x="3916135" y="1334564"/>
            <a:ext cx="8140529" cy="52322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AA3A41-48AA-D34E-824B-221A0F40237F}"/>
              </a:ext>
            </a:extLst>
          </p:cNvPr>
          <p:cNvGrpSpPr/>
          <p:nvPr/>
        </p:nvGrpSpPr>
        <p:grpSpPr>
          <a:xfrm>
            <a:off x="9672209" y="3201308"/>
            <a:ext cx="1167177" cy="1184914"/>
            <a:chOff x="10174304" y="3093698"/>
            <a:chExt cx="915861" cy="915861"/>
          </a:xfrm>
        </p:grpSpPr>
        <p:pic>
          <p:nvPicPr>
            <p:cNvPr id="12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9180B0C-3C9B-1F4C-A3B4-2D11C636F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84A05918-6CC4-5A45-B869-815381138B4A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618384F-0C93-BE4B-9BA5-CBCDB21341A4}"/>
                </a:ext>
              </a:extLst>
            </p:cNvPr>
            <p:cNvSpPr txBox="1"/>
            <p:nvPr/>
          </p:nvSpPr>
          <p:spPr>
            <a:xfrm>
              <a:off x="10350474" y="3388705"/>
              <a:ext cx="55999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CB78D0-4311-4D40-8A9D-B12338E23E4E}"/>
              </a:ext>
            </a:extLst>
          </p:cNvPr>
          <p:cNvGrpSpPr/>
          <p:nvPr/>
        </p:nvGrpSpPr>
        <p:grpSpPr>
          <a:xfrm>
            <a:off x="7413238" y="3212039"/>
            <a:ext cx="1167177" cy="1184914"/>
            <a:chOff x="10174304" y="3093698"/>
            <a:chExt cx="915861" cy="915861"/>
          </a:xfrm>
        </p:grpSpPr>
        <p:pic>
          <p:nvPicPr>
            <p:cNvPr id="16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AA1182EB-8975-C440-821B-CF3A0DC4A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A07600DC-5777-3D44-B2DC-46A36A2C76E3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BCB59D5-30F4-1F46-B2D3-68FCF69412B4}"/>
                </a:ext>
              </a:extLst>
            </p:cNvPr>
            <p:cNvSpPr txBox="1"/>
            <p:nvPr/>
          </p:nvSpPr>
          <p:spPr>
            <a:xfrm>
              <a:off x="10344815" y="3388705"/>
              <a:ext cx="57131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6ED5D4-BBB6-2A49-B13C-42C1E11E8418}"/>
              </a:ext>
            </a:extLst>
          </p:cNvPr>
          <p:cNvGrpSpPr/>
          <p:nvPr/>
        </p:nvGrpSpPr>
        <p:grpSpPr>
          <a:xfrm>
            <a:off x="10780968" y="3179247"/>
            <a:ext cx="1167177" cy="1184914"/>
            <a:chOff x="10174304" y="3093698"/>
            <a:chExt cx="915861" cy="915861"/>
          </a:xfrm>
        </p:grpSpPr>
        <p:pic>
          <p:nvPicPr>
            <p:cNvPr id="20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C4085DE-A551-174E-BF35-10C4E076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B439B4FD-D145-5B40-8BEE-4C3B713258EE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2E1254-64C6-0244-8534-4783A564B5AC}"/>
                </a:ext>
              </a:extLst>
            </p:cNvPr>
            <p:cNvSpPr txBox="1"/>
            <p:nvPr/>
          </p:nvSpPr>
          <p:spPr>
            <a:xfrm>
              <a:off x="10361796" y="3388705"/>
              <a:ext cx="537352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DLA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3" name="右弧形箭头 22">
            <a:extLst>
              <a:ext uri="{FF2B5EF4-FFF2-40B4-BE49-F238E27FC236}">
                <a16:creationId xmlns:a16="http://schemas.microsoft.com/office/drawing/2014/main" id="{F0C06A3C-8613-0245-B301-5D5CE1F0B5A4}"/>
              </a:ext>
            </a:extLst>
          </p:cNvPr>
          <p:cNvSpPr/>
          <p:nvPr/>
        </p:nvSpPr>
        <p:spPr>
          <a:xfrm rot="16200000">
            <a:off x="5005076" y="2092060"/>
            <a:ext cx="499318" cy="3793526"/>
          </a:xfrm>
          <a:prstGeom prst="curvedRightArrow">
            <a:avLst>
              <a:gd name="adj1" fmla="val 80316"/>
              <a:gd name="adj2" fmla="val 172980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右弧形箭头 23">
            <a:extLst>
              <a:ext uri="{FF2B5EF4-FFF2-40B4-BE49-F238E27FC236}">
                <a16:creationId xmlns:a16="http://schemas.microsoft.com/office/drawing/2014/main" id="{C04D2F86-BEC0-9D45-8F43-A6B19DB343C6}"/>
              </a:ext>
            </a:extLst>
          </p:cNvPr>
          <p:cNvSpPr/>
          <p:nvPr/>
        </p:nvSpPr>
        <p:spPr>
          <a:xfrm rot="5400000" flipV="1">
            <a:off x="4978878" y="1133113"/>
            <a:ext cx="634777" cy="3710464"/>
          </a:xfrm>
          <a:prstGeom prst="curvedRightArrow">
            <a:avLst>
              <a:gd name="adj1" fmla="val 46855"/>
              <a:gd name="adj2" fmla="val 114242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5FB258-3DB8-5F4B-9C4A-EF99B21F3C3B}"/>
              </a:ext>
            </a:extLst>
          </p:cNvPr>
          <p:cNvSpPr txBox="1"/>
          <p:nvPr/>
        </p:nvSpPr>
        <p:spPr>
          <a:xfrm>
            <a:off x="8730058" y="2574020"/>
            <a:ext cx="2121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C2FB256-0B4D-434D-AEEA-DE80AA5EF0C4}"/>
              </a:ext>
            </a:extLst>
          </p:cNvPr>
          <p:cNvSpPr/>
          <p:nvPr/>
        </p:nvSpPr>
        <p:spPr>
          <a:xfrm>
            <a:off x="7047403" y="1966042"/>
            <a:ext cx="5040502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1A8B693-0DE9-5F4C-967E-03D55BB57856}"/>
              </a:ext>
            </a:extLst>
          </p:cNvPr>
          <p:cNvSpPr/>
          <p:nvPr/>
        </p:nvSpPr>
        <p:spPr>
          <a:xfrm>
            <a:off x="3916135" y="5088777"/>
            <a:ext cx="7751652" cy="954107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the prediction of the service graph and coming requests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421579-7B3B-BB48-86FC-88CFB04E8B9C}"/>
              </a:ext>
            </a:extLst>
          </p:cNvPr>
          <p:cNvSpPr/>
          <p:nvPr/>
        </p:nvSpPr>
        <p:spPr>
          <a:xfrm>
            <a:off x="4238564" y="2960260"/>
            <a:ext cx="1812758" cy="9374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Niagara</a:t>
            </a:r>
            <a:endParaRPr kumimoji="1" lang="zh-CN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49">
            <a:extLst>
              <a:ext uri="{FF2B5EF4-FFF2-40B4-BE49-F238E27FC236}">
                <a16:creationId xmlns:a16="http://schemas.microsoft.com/office/drawing/2014/main" id="{724A0193-DB69-A9D6-13C9-E1556B88C98F}"/>
              </a:ext>
            </a:extLst>
          </p:cNvPr>
          <p:cNvSpPr txBox="1"/>
          <p:nvPr/>
        </p:nvSpPr>
        <p:spPr>
          <a:xfrm>
            <a:off x="753285" y="1247231"/>
            <a:ext cx="263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DNN</a:t>
            </a:r>
            <a:r>
              <a:rPr kumimoji="1" lang="zh-CN" alt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services</a:t>
            </a:r>
            <a:endParaRPr kumimoji="1" lang="zh-CN" altLang="en-US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AB81CC3C-3536-212F-C96F-B9C205EC790F}"/>
              </a:ext>
            </a:extLst>
          </p:cNvPr>
          <p:cNvSpPr/>
          <p:nvPr/>
        </p:nvSpPr>
        <p:spPr>
          <a:xfrm>
            <a:off x="974789" y="1928046"/>
            <a:ext cx="2069432" cy="792232"/>
          </a:xfrm>
          <a:prstGeom prst="roundRect">
            <a:avLst/>
          </a:prstGeom>
          <a:solidFill>
            <a:srgbClr val="097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4B62E71-EC68-A2B6-CD77-4DCFE78021B6}"/>
              </a:ext>
            </a:extLst>
          </p:cNvPr>
          <p:cNvSpPr/>
          <p:nvPr/>
        </p:nvSpPr>
        <p:spPr>
          <a:xfrm>
            <a:off x="1030680" y="2011332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BAB42-3109-4551-5B8F-FA7BDD8DF369}"/>
              </a:ext>
            </a:extLst>
          </p:cNvPr>
          <p:cNvSpPr txBox="1"/>
          <p:nvPr/>
        </p:nvSpPr>
        <p:spPr>
          <a:xfrm>
            <a:off x="921495" y="2125777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978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Detection</a:t>
            </a:r>
            <a:endParaRPr kumimoji="1" lang="zh-CN" altLang="en-US" b="1" dirty="0">
              <a:solidFill>
                <a:srgbClr val="0978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圆角矩形 38">
            <a:extLst>
              <a:ext uri="{FF2B5EF4-FFF2-40B4-BE49-F238E27FC236}">
                <a16:creationId xmlns:a16="http://schemas.microsoft.com/office/drawing/2014/main" id="{8C832D22-898E-4F28-ABD8-90C42EF79A83}"/>
              </a:ext>
            </a:extLst>
          </p:cNvPr>
          <p:cNvSpPr/>
          <p:nvPr/>
        </p:nvSpPr>
        <p:spPr>
          <a:xfrm>
            <a:off x="967415" y="3295065"/>
            <a:ext cx="2069432" cy="792232"/>
          </a:xfrm>
          <a:prstGeom prst="roundRect">
            <a:avLst/>
          </a:prstGeom>
          <a:solidFill>
            <a:srgbClr val="4D4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" name="圆角矩形 39">
            <a:extLst>
              <a:ext uri="{FF2B5EF4-FFF2-40B4-BE49-F238E27FC236}">
                <a16:creationId xmlns:a16="http://schemas.microsoft.com/office/drawing/2014/main" id="{FCD561A4-6341-AEE6-2DE6-65D4DAD7C220}"/>
              </a:ext>
            </a:extLst>
          </p:cNvPr>
          <p:cNvSpPr/>
          <p:nvPr/>
        </p:nvSpPr>
        <p:spPr>
          <a:xfrm>
            <a:off x="1023306" y="3391603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581C9-393E-B453-FA9B-6ED73BBB233A}"/>
              </a:ext>
            </a:extLst>
          </p:cNvPr>
          <p:cNvSpPr txBox="1"/>
          <p:nvPr/>
        </p:nvSpPr>
        <p:spPr>
          <a:xfrm>
            <a:off x="914121" y="3492796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4D4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Detection</a:t>
            </a:r>
            <a:endParaRPr kumimoji="1" lang="zh-CN" altLang="en-US" b="1" dirty="0">
              <a:solidFill>
                <a:srgbClr val="4D4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2DEBDEBA-B41C-D460-C004-FE738B7BEF52}"/>
              </a:ext>
            </a:extLst>
          </p:cNvPr>
          <p:cNvSpPr/>
          <p:nvPr/>
        </p:nvSpPr>
        <p:spPr>
          <a:xfrm>
            <a:off x="468204" y="4716995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" name="圆角矩形 39">
            <a:extLst>
              <a:ext uri="{FF2B5EF4-FFF2-40B4-BE49-F238E27FC236}">
                <a16:creationId xmlns:a16="http://schemas.microsoft.com/office/drawing/2014/main" id="{4958D28A-F7B0-67C4-A900-94C22B10F3D6}"/>
              </a:ext>
            </a:extLst>
          </p:cNvPr>
          <p:cNvSpPr/>
          <p:nvPr/>
        </p:nvSpPr>
        <p:spPr>
          <a:xfrm>
            <a:off x="519205" y="4800389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4D8335-06CE-3100-8235-798014C7530E}"/>
              </a:ext>
            </a:extLst>
          </p:cNvPr>
          <p:cNvSpPr txBox="1"/>
          <p:nvPr/>
        </p:nvSpPr>
        <p:spPr>
          <a:xfrm>
            <a:off x="444846" y="4790053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Gloves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圆角矩形 38">
            <a:extLst>
              <a:ext uri="{FF2B5EF4-FFF2-40B4-BE49-F238E27FC236}">
                <a16:creationId xmlns:a16="http://schemas.microsoft.com/office/drawing/2014/main" id="{5751EF45-9275-4F96-BF32-BC8522787A4D}"/>
              </a:ext>
            </a:extLst>
          </p:cNvPr>
          <p:cNvSpPr/>
          <p:nvPr/>
        </p:nvSpPr>
        <p:spPr>
          <a:xfrm>
            <a:off x="2180040" y="4727654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" name="圆角矩形 39">
            <a:extLst>
              <a:ext uri="{FF2B5EF4-FFF2-40B4-BE49-F238E27FC236}">
                <a16:creationId xmlns:a16="http://schemas.microsoft.com/office/drawing/2014/main" id="{6171C113-E47D-02E8-73AF-3FDAEDA884D1}"/>
              </a:ext>
            </a:extLst>
          </p:cNvPr>
          <p:cNvSpPr/>
          <p:nvPr/>
        </p:nvSpPr>
        <p:spPr>
          <a:xfrm>
            <a:off x="2231041" y="4811048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2A3B5-EF06-A181-3225-CDB2598AE1FF}"/>
              </a:ext>
            </a:extLst>
          </p:cNvPr>
          <p:cNvSpPr txBox="1"/>
          <p:nvPr/>
        </p:nvSpPr>
        <p:spPr>
          <a:xfrm>
            <a:off x="2156682" y="4800712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Helmet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65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 input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02336" y="1110603"/>
            <a:ext cx="11554312" cy="3302901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he service graph tends to be more stable than the content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2" name="Picture 2" descr="836,400+ One Person Walking Stock Photos, Pictures &amp; Royalty-Free Images -  iStock | One person walking desert, One person walking outside, One person  walking on beach">
            <a:extLst>
              <a:ext uri="{FF2B5EF4-FFF2-40B4-BE49-F238E27FC236}">
                <a16:creationId xmlns:a16="http://schemas.microsoft.com/office/drawing/2014/main" id="{3CAE7B63-D3AB-4B42-B827-BEB5D91D7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1762430"/>
            <a:ext cx="3440419" cy="22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uave Patológico Asumir person walking caja de cartón admirar Legado">
            <a:extLst>
              <a:ext uri="{FF2B5EF4-FFF2-40B4-BE49-F238E27FC236}">
                <a16:creationId xmlns:a16="http://schemas.microsoft.com/office/drawing/2014/main" id="{28584BCF-DB2E-774B-8332-C03CE479F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443" y="1726828"/>
            <a:ext cx="1573677" cy="23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5E8BB7-576B-124D-AC34-94B9369C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247" y="1726828"/>
            <a:ext cx="1324992" cy="2515875"/>
          </a:xfrm>
          <a:prstGeom prst="rect">
            <a:avLst/>
          </a:prstGeom>
        </p:spPr>
      </p:pic>
      <p:pic>
        <p:nvPicPr>
          <p:cNvPr id="15368" name="Picture 8" descr="836,400+ One Person Walking Stock Photos, Pictures &amp; Royalty-Free Images -  iStock | One person walking desert, One person walking outside, One person  walking on beach">
            <a:extLst>
              <a:ext uri="{FF2B5EF4-FFF2-40B4-BE49-F238E27FC236}">
                <a16:creationId xmlns:a16="http://schemas.microsoft.com/office/drawing/2014/main" id="{9FB49BAD-F6BF-734B-A462-1894B286D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14" y="4413504"/>
            <a:ext cx="3005402" cy="200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One Person Walking Alone Outdoors Nature Stock Footage Video (100%  Royalty-free) 8111968 | Shutterstock">
            <a:extLst>
              <a:ext uri="{FF2B5EF4-FFF2-40B4-BE49-F238E27FC236}">
                <a16:creationId xmlns:a16="http://schemas.microsoft.com/office/drawing/2014/main" id="{005AD664-18F9-B447-B238-57361835F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5" y="4410236"/>
            <a:ext cx="3581113" cy="20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65F7AB-442D-604F-B084-5A258B841637}"/>
              </a:ext>
            </a:extLst>
          </p:cNvPr>
          <p:cNvSpPr/>
          <p:nvPr/>
        </p:nvSpPr>
        <p:spPr>
          <a:xfrm>
            <a:off x="6245081" y="2309503"/>
            <a:ext cx="1972644" cy="830997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directions</a:t>
            </a:r>
            <a:endParaRPr lang="zh-CN" altLang="en-US" sz="2400" dirty="0">
              <a:ln w="6600">
                <a:noFill/>
                <a:prstDash val="solid"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637447-AD25-0845-AB8F-C6CA7F19E8A3}"/>
              </a:ext>
            </a:extLst>
          </p:cNvPr>
          <p:cNvSpPr/>
          <p:nvPr/>
        </p:nvSpPr>
        <p:spPr>
          <a:xfrm>
            <a:off x="8217725" y="5196905"/>
            <a:ext cx="2323910" cy="830997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  <a:endParaRPr lang="zh-CN" altLang="en-US" sz="2400" dirty="0">
              <a:ln w="6600">
                <a:noFill/>
                <a:prstDash val="solid"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87E280ED-34B5-2B40-949F-18D5CAEC1040}"/>
              </a:ext>
            </a:extLst>
          </p:cNvPr>
          <p:cNvSpPr/>
          <p:nvPr/>
        </p:nvSpPr>
        <p:spPr>
          <a:xfrm rot="19324430">
            <a:off x="8473815" y="4632609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ACC3120F-CE5F-7E4E-9AA1-9F4BF3306F37}"/>
              </a:ext>
            </a:extLst>
          </p:cNvPr>
          <p:cNvSpPr/>
          <p:nvPr/>
        </p:nvSpPr>
        <p:spPr>
          <a:xfrm>
            <a:off x="8217725" y="2543124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F400E8-7332-9444-A061-748103AC41FB}"/>
              </a:ext>
            </a:extLst>
          </p:cNvPr>
          <p:cNvSpPr txBox="1"/>
          <p:nvPr/>
        </p:nvSpPr>
        <p:spPr>
          <a:xfrm>
            <a:off x="9293640" y="369832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Same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service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graph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87F92E0-94BD-BC40-802F-719F1CAED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016" y="1806533"/>
            <a:ext cx="3255759" cy="18358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Intelligent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7A7CF455-A916-A943-BB95-990640764D73}"/>
              </a:ext>
            </a:extLst>
          </p:cNvPr>
          <p:cNvSpPr txBox="1"/>
          <p:nvPr/>
        </p:nvSpPr>
        <p:spPr>
          <a:xfrm>
            <a:off x="1327445" y="3366333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Vehicle detection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60465E4E-700C-2A46-86AE-1CA844315BA9}"/>
              </a:ext>
            </a:extLst>
          </p:cNvPr>
          <p:cNvSpPr txBox="1"/>
          <p:nvPr/>
        </p:nvSpPr>
        <p:spPr>
          <a:xfrm>
            <a:off x="9254291" y="336633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AR emoji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53A6C89-455D-B242-9E25-EEF3D3CEFCBA}"/>
              </a:ext>
            </a:extLst>
          </p:cNvPr>
          <p:cNvSpPr txBox="1"/>
          <p:nvPr/>
        </p:nvSpPr>
        <p:spPr>
          <a:xfrm>
            <a:off x="4585534" y="3366333"/>
            <a:ext cx="3215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Immersive online shopping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Violation Detection Flow Diagram As seen in the Figure 4, system... |  Download Scientific Diagram">
            <a:extLst>
              <a:ext uri="{FF2B5EF4-FFF2-40B4-BE49-F238E27FC236}">
                <a16:creationId xmlns:a16="http://schemas.microsoft.com/office/drawing/2014/main" id="{562E0E3F-11FF-2541-8B11-49697737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4" y="112899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 examples of immersive shopping experiences in retailing | Openbravo Blog">
            <a:extLst>
              <a:ext uri="{FF2B5EF4-FFF2-40B4-BE49-F238E27FC236}">
                <a16:creationId xmlns:a16="http://schemas.microsoft.com/office/drawing/2014/main" id="{ED7A017E-D477-4745-8399-ACA1A5A2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34" y="1128997"/>
            <a:ext cx="319819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ll Galaxy S8, Galaxy S7 and Galaxy Note 8 get AR Emoji? A port should  arrive soon!">
            <a:extLst>
              <a:ext uri="{FF2B5EF4-FFF2-40B4-BE49-F238E27FC236}">
                <a16:creationId xmlns:a16="http://schemas.microsoft.com/office/drawing/2014/main" id="{CDB82C50-F64A-C341-BB93-5B970611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55" y="1128998"/>
            <a:ext cx="3587114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85">
            <a:extLst>
              <a:ext uri="{FF2B5EF4-FFF2-40B4-BE49-F238E27FC236}">
                <a16:creationId xmlns:a16="http://schemas.microsoft.com/office/drawing/2014/main" id="{9BADAD9D-4F0B-D9AA-62AB-AFE4E221672C}"/>
              </a:ext>
            </a:extLst>
          </p:cNvPr>
          <p:cNvSpPr txBox="1"/>
          <p:nvPr/>
        </p:nvSpPr>
        <p:spPr>
          <a:xfrm>
            <a:off x="615083" y="6055280"/>
            <a:ext cx="3215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 &amp; VR devices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85">
            <a:extLst>
              <a:ext uri="{FF2B5EF4-FFF2-40B4-BE49-F238E27FC236}">
                <a16:creationId xmlns:a16="http://schemas.microsoft.com/office/drawing/2014/main" id="{B7072DEB-2F65-0712-FA18-1F800FF22209}"/>
              </a:ext>
            </a:extLst>
          </p:cNvPr>
          <p:cNvSpPr txBox="1"/>
          <p:nvPr/>
        </p:nvSpPr>
        <p:spPr>
          <a:xfrm>
            <a:off x="4612577" y="6057384"/>
            <a:ext cx="3215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Remote healthcare devices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5" name="Picture 11" descr="GE OEC 9900 Elite 12&quot; Vascular MTS Super C C-Arm - Imaging Tables Available">
            <a:extLst>
              <a:ext uri="{FF2B5EF4-FFF2-40B4-BE49-F238E27FC236}">
                <a16:creationId xmlns:a16="http://schemas.microsoft.com/office/drawing/2014/main" id="{A852F24E-D88B-3EB9-6B40-D867D9FCC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4" b="17022"/>
          <a:stretch/>
        </p:blipFill>
        <p:spPr bwMode="auto">
          <a:xfrm>
            <a:off x="4558490" y="3837121"/>
            <a:ext cx="3269292" cy="211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A4844B-D94F-2C6C-01BD-59EABFE39DDB}"/>
              </a:ext>
            </a:extLst>
          </p:cNvPr>
          <p:cNvSpPr txBox="1"/>
          <p:nvPr/>
        </p:nvSpPr>
        <p:spPr>
          <a:xfrm>
            <a:off x="8679694" y="6055280"/>
            <a:ext cx="2508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Smart Home Devices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7" name="Picture 13" descr="The Best Smart Home Devices for 2023 | PCMag">
            <a:extLst>
              <a:ext uri="{FF2B5EF4-FFF2-40B4-BE49-F238E27FC236}">
                <a16:creationId xmlns:a16="http://schemas.microsoft.com/office/drawing/2014/main" id="{D09E5F80-539C-23CB-BF96-AF6ABEFB4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/>
          <a:stretch/>
        </p:blipFill>
        <p:spPr bwMode="auto">
          <a:xfrm>
            <a:off x="8183784" y="3851090"/>
            <a:ext cx="3500255" cy="20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7" descr="Future Workplace: Viability of Augmented and Virtual Reality for Learning">
            <a:extLst>
              <a:ext uri="{FF2B5EF4-FFF2-40B4-BE49-F238E27FC236}">
                <a16:creationId xmlns:a16="http://schemas.microsoft.com/office/drawing/2014/main" id="{10550874-A33C-3225-FB97-39D189969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"/>
          <a:stretch/>
        </p:blipFill>
        <p:spPr bwMode="auto">
          <a:xfrm>
            <a:off x="418904" y="3851090"/>
            <a:ext cx="3783584" cy="21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 input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7090" y="1096290"/>
            <a:ext cx="12122173" cy="3302901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Decouple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prediction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service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coming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endParaRPr lang="en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33164AE2-52AF-E648-BD66-996D8A28F42A}"/>
              </a:ext>
            </a:extLst>
          </p:cNvPr>
          <p:cNvSpPr/>
          <p:nvPr/>
        </p:nvSpPr>
        <p:spPr>
          <a:xfrm>
            <a:off x="1634656" y="3730919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46FF0A8C-9E99-7546-93CD-54B11FD2C414}"/>
              </a:ext>
            </a:extLst>
          </p:cNvPr>
          <p:cNvSpPr/>
          <p:nvPr/>
        </p:nvSpPr>
        <p:spPr>
          <a:xfrm rot="19543526">
            <a:off x="3569876" y="2827956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84EF6D0-ECFB-694B-990F-CAD95088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26" y="2878604"/>
            <a:ext cx="1319276" cy="221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9ECF826-7A11-9C46-9342-A81A9A58D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29" y="1917365"/>
            <a:ext cx="3064917" cy="172819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6BA88DC-425A-A640-A850-8B44943A47E7}"/>
              </a:ext>
            </a:extLst>
          </p:cNvPr>
          <p:cNvSpPr txBox="1"/>
          <p:nvPr/>
        </p:nvSpPr>
        <p:spPr>
          <a:xfrm>
            <a:off x="3759749" y="1972865"/>
            <a:ext cx="1904702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zh-CN" altLang="en-US" dirty="0"/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B211FBF5-F11E-3443-8CC0-2250E9CD7BA1}"/>
              </a:ext>
            </a:extLst>
          </p:cNvPr>
          <p:cNvSpPr/>
          <p:nvPr/>
        </p:nvSpPr>
        <p:spPr>
          <a:xfrm rot="1969119">
            <a:off x="3628813" y="4512768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BDB469-72F1-3B40-9083-0B64EA6E92C5}"/>
              </a:ext>
            </a:extLst>
          </p:cNvPr>
          <p:cNvGrpSpPr/>
          <p:nvPr/>
        </p:nvGrpSpPr>
        <p:grpSpPr>
          <a:xfrm>
            <a:off x="4416706" y="4019897"/>
            <a:ext cx="943865" cy="1315369"/>
            <a:chOff x="4858419" y="3841823"/>
            <a:chExt cx="943865" cy="131536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E3C8749-7017-5C44-A87D-68420E97926F}"/>
                </a:ext>
              </a:extLst>
            </p:cNvPr>
            <p:cNvSpPr/>
            <p:nvPr/>
          </p:nvSpPr>
          <p:spPr>
            <a:xfrm>
              <a:off x="4858419" y="3841823"/>
              <a:ext cx="943865" cy="1315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/>
            </a:p>
          </p:txBody>
        </p:sp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EF762AA2-7B79-0344-894C-26E66C783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213" y="3975008"/>
              <a:ext cx="8636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7E84DC4-4116-A947-8EF2-43E6F4F3DCDB}"/>
              </a:ext>
            </a:extLst>
          </p:cNvPr>
          <p:cNvGrpSpPr/>
          <p:nvPr/>
        </p:nvGrpSpPr>
        <p:grpSpPr>
          <a:xfrm>
            <a:off x="5293894" y="4034721"/>
            <a:ext cx="943865" cy="1317600"/>
            <a:chOff x="4858419" y="3841823"/>
            <a:chExt cx="943865" cy="131536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AD7D07C-FF5B-8844-842D-0612B5F13444}"/>
                </a:ext>
              </a:extLst>
            </p:cNvPr>
            <p:cNvSpPr/>
            <p:nvPr/>
          </p:nvSpPr>
          <p:spPr>
            <a:xfrm>
              <a:off x="4858419" y="3841823"/>
              <a:ext cx="943865" cy="1315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/>
            </a:p>
          </p:txBody>
        </p:sp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9A1781B4-91F9-9E45-87FD-5B3197720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213" y="3975008"/>
              <a:ext cx="8636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A582CA6-219B-DE4B-BB3E-823780477EAA}"/>
              </a:ext>
            </a:extLst>
          </p:cNvPr>
          <p:cNvGrpSpPr/>
          <p:nvPr/>
        </p:nvGrpSpPr>
        <p:grpSpPr>
          <a:xfrm>
            <a:off x="6721670" y="4006673"/>
            <a:ext cx="943865" cy="1315369"/>
            <a:chOff x="4858419" y="3841823"/>
            <a:chExt cx="943865" cy="131536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5FC2B69-56C9-8B45-A986-2ACA8E51C412}"/>
                </a:ext>
              </a:extLst>
            </p:cNvPr>
            <p:cNvSpPr/>
            <p:nvPr/>
          </p:nvSpPr>
          <p:spPr>
            <a:xfrm>
              <a:off x="4858419" y="3841823"/>
              <a:ext cx="943865" cy="1315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/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A39EB698-AB17-A844-99F7-1367D02C0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213" y="3975008"/>
              <a:ext cx="8636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75F6E56-6F38-A84B-A94E-E1F1F18DB946}"/>
              </a:ext>
            </a:extLst>
          </p:cNvPr>
          <p:cNvSpPr txBox="1"/>
          <p:nvPr/>
        </p:nvSpPr>
        <p:spPr>
          <a:xfrm>
            <a:off x="4044270" y="5269310"/>
            <a:ext cx="3652476" cy="707886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  <a:r>
              <a:rPr lang="zh-CN" altLang="en-US" dirty="0"/>
              <a:t> </a:t>
            </a:r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" altLang="zh-CN" dirty="0"/>
              <a:t>the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95705AB-C3BA-864A-A953-40EBB0394057}"/>
              </a:ext>
            </a:extLst>
          </p:cNvPr>
          <p:cNvSpPr txBox="1"/>
          <p:nvPr/>
        </p:nvSpPr>
        <p:spPr>
          <a:xfrm>
            <a:off x="6143261" y="4277605"/>
            <a:ext cx="776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C3EF6E23-BB95-354A-AC9B-B2BE3C113552}"/>
              </a:ext>
            </a:extLst>
          </p:cNvPr>
          <p:cNvCxnSpPr>
            <a:cxnSpLocks/>
          </p:cNvCxnSpPr>
          <p:nvPr/>
        </p:nvCxnSpPr>
        <p:spPr>
          <a:xfrm flipH="1">
            <a:off x="3531267" y="3912228"/>
            <a:ext cx="5039955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C86C7B1-1D45-0D47-82C0-DB15E5FC5AEA}"/>
              </a:ext>
            </a:extLst>
          </p:cNvPr>
          <p:cNvSpPr txBox="1"/>
          <p:nvPr/>
        </p:nvSpPr>
        <p:spPr>
          <a:xfrm>
            <a:off x="3557858" y="3460327"/>
            <a:ext cx="1904702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i="1" dirty="0">
                <a:solidFill>
                  <a:srgbClr val="820000"/>
                </a:solidFill>
              </a:rPr>
              <a:t>Decouple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sp>
        <p:nvSpPr>
          <p:cNvPr id="54" name="右箭头 53">
            <a:extLst>
              <a:ext uri="{FF2B5EF4-FFF2-40B4-BE49-F238E27FC236}">
                <a16:creationId xmlns:a16="http://schemas.microsoft.com/office/drawing/2014/main" id="{7DCBB851-E3B0-0F45-BF91-E5B6F833ECF8}"/>
              </a:ext>
            </a:extLst>
          </p:cNvPr>
          <p:cNvSpPr/>
          <p:nvPr/>
        </p:nvSpPr>
        <p:spPr>
          <a:xfrm rot="1611028">
            <a:off x="7666297" y="2697293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17A5FC16-7091-524C-BAC3-799EB439CF8C}"/>
              </a:ext>
            </a:extLst>
          </p:cNvPr>
          <p:cNvSpPr/>
          <p:nvPr/>
        </p:nvSpPr>
        <p:spPr>
          <a:xfrm rot="19918217">
            <a:off x="7816357" y="4630327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5713046-5010-E149-938F-BF6892F88CAC}"/>
              </a:ext>
            </a:extLst>
          </p:cNvPr>
          <p:cNvSpPr txBox="1"/>
          <p:nvPr/>
        </p:nvSpPr>
        <p:spPr>
          <a:xfrm>
            <a:off x="7711545" y="3506749"/>
            <a:ext cx="1065036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i="1" dirty="0">
                <a:solidFill>
                  <a:srgbClr val="820000"/>
                </a:solidFill>
              </a:rPr>
              <a:t>Merge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9A6C4D6-9C4A-7E43-984C-FBBE2A45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511" y="2083964"/>
            <a:ext cx="3823042" cy="330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4EEFC1F4-8CF0-7F41-8188-F7D483421F1D}"/>
              </a:ext>
            </a:extLst>
          </p:cNvPr>
          <p:cNvSpPr txBox="1"/>
          <p:nvPr/>
        </p:nvSpPr>
        <p:spPr>
          <a:xfrm>
            <a:off x="9364346" y="3574853"/>
            <a:ext cx="776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4B86FD-355A-E5E9-890D-D9F0048ACAE4}"/>
              </a:ext>
            </a:extLst>
          </p:cNvPr>
          <p:cNvGrpSpPr/>
          <p:nvPr/>
        </p:nvGrpSpPr>
        <p:grpSpPr>
          <a:xfrm>
            <a:off x="2086538" y="3495102"/>
            <a:ext cx="1346002" cy="722670"/>
            <a:chOff x="2083049" y="5652020"/>
            <a:chExt cx="2668911" cy="986166"/>
          </a:xfrm>
        </p:grpSpPr>
        <p:sp>
          <p:nvSpPr>
            <p:cNvPr id="8" name="Google Shape;472;p49">
              <a:extLst>
                <a:ext uri="{FF2B5EF4-FFF2-40B4-BE49-F238E27FC236}">
                  <a16:creationId xmlns:a16="http://schemas.microsoft.com/office/drawing/2014/main" id="{84927E60-79C3-723C-7BA9-0934369037FB}"/>
                </a:ext>
              </a:extLst>
            </p:cNvPr>
            <p:cNvSpPr txBox="1">
              <a:spLocks/>
            </p:cNvSpPr>
            <p:nvPr/>
          </p:nvSpPr>
          <p:spPr>
            <a:xfrm>
              <a:off x="2083049" y="5652020"/>
              <a:ext cx="2668911" cy="986166"/>
            </a:xfrm>
            <a:prstGeom prst="rect">
              <a:avLst/>
            </a:prstGeom>
            <a:solidFill>
              <a:srgbClr val="F8F1EB"/>
            </a:solidFill>
            <a:ln w="19050" cap="flat" cmpd="sng">
              <a:solidFill>
                <a:srgbClr val="070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23825" dir="2460000" algn="bl" rotWithShape="0">
                <a:srgbClr val="070900"/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25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 Medium"/>
                <a:buNone/>
                <a:defRPr sz="3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0900"/>
                </a:buClr>
                <a:buSzPts val="3000"/>
                <a:buFont typeface="Montserrat Medium"/>
                <a:buNone/>
                <a:tabLst/>
                <a:defRPr/>
              </a:pPr>
              <a:endPara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70900"/>
                </a:solidFill>
                <a:effectLst/>
                <a:uLnTx/>
                <a:uFillTx/>
                <a:latin typeface="Montserrat Medium"/>
                <a:sym typeface="Montserrat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9A5DDB-D6B8-93F9-0CAF-EF980ECDF464}"/>
                </a:ext>
              </a:extLst>
            </p:cNvPr>
            <p:cNvSpPr txBox="1"/>
            <p:nvPr/>
          </p:nvSpPr>
          <p:spPr>
            <a:xfrm>
              <a:off x="2083049" y="5870549"/>
              <a:ext cx="2646166" cy="503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CN" altLang="zh-CN" dirty="0">
                  <a:solidFill>
                    <a:schemeClr val="tx1"/>
                  </a:solidFill>
                </a:rPr>
                <a:t>Predictor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B62BCBA-FD88-7145-967B-947BB2C5C461}"/>
              </a:ext>
            </a:extLst>
          </p:cNvPr>
          <p:cNvSpPr txBox="1"/>
          <p:nvPr/>
        </p:nvSpPr>
        <p:spPr>
          <a:xfrm>
            <a:off x="8461558" y="5448375"/>
            <a:ext cx="3823042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200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requests’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18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7" grpId="0"/>
      <p:bldP spid="61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270510" y="6192998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0510" y="1094874"/>
            <a:ext cx="11650980" cy="533281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3840BDB8-A5C1-714C-7AAA-70772BE1D214}"/>
              </a:ext>
            </a:extLst>
          </p:cNvPr>
          <p:cNvSpPr txBox="1">
            <a:spLocks/>
          </p:cNvSpPr>
          <p:nvPr/>
        </p:nvSpPr>
        <p:spPr>
          <a:xfrm>
            <a:off x="304800" y="3194165"/>
            <a:ext cx="11650980" cy="1094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44B87-7A71-D2FA-081B-13366C61CB97}"/>
              </a:ext>
            </a:extLst>
          </p:cNvPr>
          <p:cNvSpPr txBox="1"/>
          <p:nvPr/>
        </p:nvSpPr>
        <p:spPr>
          <a:xfrm>
            <a:off x="442306" y="5143172"/>
            <a:ext cx="49883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D668C-0215-CAA9-AE5E-C9B3AB0FB927}"/>
              </a:ext>
            </a:extLst>
          </p:cNvPr>
          <p:cNvSpPr txBox="1"/>
          <p:nvPr/>
        </p:nvSpPr>
        <p:spPr>
          <a:xfrm>
            <a:off x="442306" y="3763380"/>
            <a:ext cx="3865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 industry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</a:p>
        </p:txBody>
      </p:sp>
      <p:sp>
        <p:nvSpPr>
          <p:cNvPr id="11" name="圆柱形 71">
            <a:extLst>
              <a:ext uri="{FF2B5EF4-FFF2-40B4-BE49-F238E27FC236}">
                <a16:creationId xmlns:a16="http://schemas.microsoft.com/office/drawing/2014/main" id="{DCD59ED4-6A2A-EA61-B14B-03C0981B9234}"/>
              </a:ext>
            </a:extLst>
          </p:cNvPr>
          <p:cNvSpPr/>
          <p:nvPr/>
        </p:nvSpPr>
        <p:spPr bwMode="auto">
          <a:xfrm>
            <a:off x="1363508" y="4366041"/>
            <a:ext cx="1328388" cy="620918"/>
          </a:xfrm>
          <a:prstGeom prst="can">
            <a:avLst/>
          </a:prstGeom>
          <a:solidFill>
            <a:srgbClr val="E7F2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TFLite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2" name="圆柱形 71">
            <a:extLst>
              <a:ext uri="{FF2B5EF4-FFF2-40B4-BE49-F238E27FC236}">
                <a16:creationId xmlns:a16="http://schemas.microsoft.com/office/drawing/2014/main" id="{D30D03F9-939F-16C8-090C-8D0F1EA59954}"/>
              </a:ext>
            </a:extLst>
          </p:cNvPr>
          <p:cNvSpPr/>
          <p:nvPr/>
        </p:nvSpPr>
        <p:spPr bwMode="auto">
          <a:xfrm>
            <a:off x="3144634" y="4366041"/>
            <a:ext cx="2286001" cy="620918"/>
          </a:xfrm>
          <a:prstGeom prst="can">
            <a:avLst/>
          </a:prstGeom>
          <a:solidFill>
            <a:srgbClr val="E7F2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Greedy</a:t>
            </a:r>
            <a:r>
              <a:rPr lang="zh-CN" alt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kumimoji="0" lang="zh-CN" altLang="en-US" sz="18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5" name="圆柱形 71">
            <a:extLst>
              <a:ext uri="{FF2B5EF4-FFF2-40B4-BE49-F238E27FC236}">
                <a16:creationId xmlns:a16="http://schemas.microsoft.com/office/drawing/2014/main" id="{1F5C459D-C0E0-68C4-1A95-9AA3DC6F34E3}"/>
              </a:ext>
            </a:extLst>
          </p:cNvPr>
          <p:cNvSpPr/>
          <p:nvPr/>
        </p:nvSpPr>
        <p:spPr bwMode="auto">
          <a:xfrm>
            <a:off x="5883373" y="4388236"/>
            <a:ext cx="2286001" cy="620918"/>
          </a:xfrm>
          <a:prstGeom prst="can">
            <a:avLst/>
          </a:prstGeom>
          <a:solidFill>
            <a:srgbClr val="E7F2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FIFO</a:t>
            </a:r>
            <a:r>
              <a:rPr lang="zh-CN" alt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en-CN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柱形 71">
            <a:extLst>
              <a:ext uri="{FF2B5EF4-FFF2-40B4-BE49-F238E27FC236}">
                <a16:creationId xmlns:a16="http://schemas.microsoft.com/office/drawing/2014/main" id="{B53F3868-E343-2329-6CFD-F04FACFFDA66}"/>
              </a:ext>
            </a:extLst>
          </p:cNvPr>
          <p:cNvSpPr/>
          <p:nvPr/>
        </p:nvSpPr>
        <p:spPr bwMode="auto">
          <a:xfrm>
            <a:off x="1363508" y="5737424"/>
            <a:ext cx="2534489" cy="620918"/>
          </a:xfrm>
          <a:prstGeom prst="can">
            <a:avLst/>
          </a:prstGeom>
          <a:solidFill>
            <a:srgbClr val="E7F2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ODT-SC</a:t>
            </a:r>
            <a:r>
              <a:rPr lang="zh-CN" alt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en-US" altLang="zh-CN" sz="18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kumimoji="0" lang="zh-CN" altLang="en-US" sz="1800" b="1" i="1" u="none" strike="noStrike" cap="none" normalizeH="0" baseline="30000" dirty="0">
              <a:ln>
                <a:noFill/>
              </a:ln>
              <a:solidFill>
                <a:srgbClr val="C00000"/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圆柱形 71">
            <a:extLst>
              <a:ext uri="{FF2B5EF4-FFF2-40B4-BE49-F238E27FC236}">
                <a16:creationId xmlns:a16="http://schemas.microsoft.com/office/drawing/2014/main" id="{B844124D-690E-59A6-E0BA-65541AF64F2B}"/>
              </a:ext>
            </a:extLst>
          </p:cNvPr>
          <p:cNvSpPr/>
          <p:nvPr/>
        </p:nvSpPr>
        <p:spPr bwMode="auto">
          <a:xfrm>
            <a:off x="4106709" y="5737424"/>
            <a:ext cx="2861436" cy="620918"/>
          </a:xfrm>
          <a:prstGeom prst="can">
            <a:avLst/>
          </a:prstGeom>
          <a:solidFill>
            <a:srgbClr val="E7F2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LSTM-Niagara</a:t>
            </a:r>
            <a:r>
              <a:rPr lang="zh-CN" alt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en-CN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5728A-8EF7-121E-303D-3478009C7CB0}"/>
              </a:ext>
            </a:extLst>
          </p:cNvPr>
          <p:cNvSpPr txBox="1"/>
          <p:nvPr/>
        </p:nvSpPr>
        <p:spPr>
          <a:xfrm>
            <a:off x="6144145" y="5088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07A7E-7504-1FB2-2065-640B03CA6F81}"/>
              </a:ext>
            </a:extLst>
          </p:cNvPr>
          <p:cNvSpPr txBox="1"/>
          <p:nvPr/>
        </p:nvSpPr>
        <p:spPr>
          <a:xfrm>
            <a:off x="442306" y="1709254"/>
            <a:ext cx="1079373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combinations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real-world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Real-deployment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1DDD10-B145-3E44-A9F9-152D5B4FFEF5}"/>
              </a:ext>
            </a:extLst>
          </p:cNvPr>
          <p:cNvSpPr txBox="1"/>
          <p:nvPr/>
        </p:nvSpPr>
        <p:spPr>
          <a:xfrm>
            <a:off x="7234392" y="5737424"/>
            <a:ext cx="4913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[1]</a:t>
            </a:r>
            <a:r>
              <a:rPr lang="zh-CN" alt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Zhao G, Xu H, Zhao Y, et al. Offloading tasks with dependency and service caching in mobile edge computing[J]. IEEE Transactions on Parallel and Distributed Systems, 2021, 32(11): 2777-2792.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218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44BC0BB-A38A-1442-BB32-73E692E6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4" y="3601454"/>
            <a:ext cx="11812871" cy="27096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0510" y="1016722"/>
            <a:ext cx="11650980" cy="5375986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combinations</a:t>
            </a: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F5784C-3869-B24F-A499-BC7166D7E1C7}"/>
              </a:ext>
            </a:extLst>
          </p:cNvPr>
          <p:cNvSpPr/>
          <p:nvPr/>
        </p:nvSpPr>
        <p:spPr>
          <a:xfrm>
            <a:off x="32798" y="3610682"/>
            <a:ext cx="408141" cy="1929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BE356C-5C42-CB4F-84AF-2A43B6DE7A9D}"/>
              </a:ext>
            </a:extLst>
          </p:cNvPr>
          <p:cNvSpPr/>
          <p:nvPr/>
        </p:nvSpPr>
        <p:spPr>
          <a:xfrm rot="16200000">
            <a:off x="-1353931" y="4363116"/>
            <a:ext cx="3208756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(FPS)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756136-A741-0747-BF66-11DE8352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535" y="1091497"/>
            <a:ext cx="1866900" cy="1943100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B5320AF-0C6F-F644-A6DC-499E8847549C}"/>
              </a:ext>
            </a:extLst>
          </p:cNvPr>
          <p:cNvCxnSpPr>
            <a:cxnSpLocks/>
          </p:cNvCxnSpPr>
          <p:nvPr/>
        </p:nvCxnSpPr>
        <p:spPr>
          <a:xfrm>
            <a:off x="1490258" y="3403088"/>
            <a:ext cx="0" cy="1945063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61F7D00-036A-CA49-BBD6-66BDBBC99601}"/>
              </a:ext>
            </a:extLst>
          </p:cNvPr>
          <p:cNvSpPr txBox="1"/>
          <p:nvPr/>
        </p:nvSpPr>
        <p:spPr>
          <a:xfrm>
            <a:off x="1175887" y="2943186"/>
            <a:ext cx="104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820000"/>
                </a:solidFill>
              </a:defRPr>
            </a:lvl1pPr>
          </a:lstStyle>
          <a:p>
            <a:r>
              <a:rPr lang="en-US" altLang="zh-CN" i="1" dirty="0"/>
              <a:t>3.0x</a:t>
            </a:r>
            <a:endParaRPr lang="zh-CN" altLang="en-US" i="1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0796B7B-B2C2-9245-BD42-96E81369AEA3}"/>
              </a:ext>
            </a:extLst>
          </p:cNvPr>
          <p:cNvCxnSpPr>
            <a:cxnSpLocks/>
          </p:cNvCxnSpPr>
          <p:nvPr/>
        </p:nvCxnSpPr>
        <p:spPr>
          <a:xfrm>
            <a:off x="6887011" y="3403088"/>
            <a:ext cx="0" cy="1828522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8DF3BA8-0076-5043-8934-A59E0ABEB49C}"/>
              </a:ext>
            </a:extLst>
          </p:cNvPr>
          <p:cNvSpPr txBox="1"/>
          <p:nvPr/>
        </p:nvSpPr>
        <p:spPr>
          <a:xfrm>
            <a:off x="6501202" y="2941423"/>
            <a:ext cx="104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820000"/>
                </a:solidFill>
              </a:defRPr>
            </a:lvl1pPr>
          </a:lstStyle>
          <a:p>
            <a:r>
              <a:rPr lang="en-US" altLang="zh-CN" i="1" dirty="0"/>
              <a:t>1.9x</a:t>
            </a:r>
            <a:endParaRPr lang="zh-CN" altLang="en-US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509C07-D8CA-E24D-BCBF-0F2EF490E804}"/>
              </a:ext>
            </a:extLst>
          </p:cNvPr>
          <p:cNvSpPr txBox="1"/>
          <p:nvPr/>
        </p:nvSpPr>
        <p:spPr>
          <a:xfrm>
            <a:off x="4098578" y="2943186"/>
            <a:ext cx="104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820000"/>
                </a:solidFill>
              </a:defRPr>
            </a:lvl1pPr>
          </a:lstStyle>
          <a:p>
            <a:r>
              <a:rPr lang="en-US" altLang="zh-CN" i="1" dirty="0"/>
              <a:t>2.0x</a:t>
            </a:r>
            <a:endParaRPr lang="zh-CN" altLang="en-US" i="1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00F1D14-73ED-8242-A823-BF06134C501A}"/>
              </a:ext>
            </a:extLst>
          </p:cNvPr>
          <p:cNvCxnSpPr>
            <a:cxnSpLocks/>
          </p:cNvCxnSpPr>
          <p:nvPr/>
        </p:nvCxnSpPr>
        <p:spPr>
          <a:xfrm>
            <a:off x="4488874" y="3403088"/>
            <a:ext cx="0" cy="1828522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9C6EFF2-EE9B-6947-B437-FC478614C63E}"/>
              </a:ext>
            </a:extLst>
          </p:cNvPr>
          <p:cNvSpPr txBox="1"/>
          <p:nvPr/>
        </p:nvSpPr>
        <p:spPr>
          <a:xfrm>
            <a:off x="2600821" y="2941424"/>
            <a:ext cx="104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820000"/>
                </a:solidFill>
              </a:defRPr>
            </a:lvl1pPr>
          </a:lstStyle>
          <a:p>
            <a:r>
              <a:rPr lang="en-US" altLang="zh-CN" i="1" dirty="0"/>
              <a:t>1.8x</a:t>
            </a:r>
            <a:endParaRPr lang="zh-CN" altLang="en-US" i="1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144F369-FF6A-EB41-A006-103389E3D406}"/>
              </a:ext>
            </a:extLst>
          </p:cNvPr>
          <p:cNvCxnSpPr>
            <a:cxnSpLocks/>
          </p:cNvCxnSpPr>
          <p:nvPr/>
        </p:nvCxnSpPr>
        <p:spPr>
          <a:xfrm>
            <a:off x="2953072" y="3403088"/>
            <a:ext cx="0" cy="1413993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52">
            <a:extLst>
              <a:ext uri="{FF2B5EF4-FFF2-40B4-BE49-F238E27FC236}">
                <a16:creationId xmlns:a16="http://schemas.microsoft.com/office/drawing/2014/main" id="{52A42D1B-9A85-9C4F-BEED-424FAC132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10" y="1628168"/>
            <a:ext cx="1017558" cy="101755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D126425-D079-4D49-B82F-9C08B74260F8}"/>
              </a:ext>
            </a:extLst>
          </p:cNvPr>
          <p:cNvSpPr/>
          <p:nvPr/>
        </p:nvSpPr>
        <p:spPr>
          <a:xfrm>
            <a:off x="1544138" y="1756483"/>
            <a:ext cx="8487821" cy="954107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Niagara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FPS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(minimum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requirement)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zh-CN" altLang="en-US" sz="2800" dirty="0">
              <a:ln w="6600">
                <a:noFill/>
                <a:prstDash val="solid"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7341D73-B73A-8B49-A2C7-474797ECC81A}"/>
              </a:ext>
            </a:extLst>
          </p:cNvPr>
          <p:cNvCxnSpPr>
            <a:cxnSpLocks/>
          </p:cNvCxnSpPr>
          <p:nvPr/>
        </p:nvCxnSpPr>
        <p:spPr>
          <a:xfrm>
            <a:off x="881130" y="5003341"/>
            <a:ext cx="11121305" cy="0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9C9F8AB-7F91-6141-A1A6-B544EACB6F28}"/>
              </a:ext>
            </a:extLst>
          </p:cNvPr>
          <p:cNvSpPr/>
          <p:nvPr/>
        </p:nvSpPr>
        <p:spPr>
          <a:xfrm>
            <a:off x="8954748" y="4442493"/>
            <a:ext cx="1332248" cy="461665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10FPS</a:t>
            </a:r>
            <a:endParaRPr lang="zh-CN" altLang="en-US" sz="2400" b="1" dirty="0">
              <a:ln w="6600">
                <a:noFill/>
                <a:prstDash val="solid"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5C6389B-CF86-D343-A45F-8987E22F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32" y="2766669"/>
            <a:ext cx="7302286" cy="38201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0510" y="1016721"/>
            <a:ext cx="11650980" cy="559045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E6B118-2046-DC46-9F4F-52E9BFBEA770}"/>
              </a:ext>
            </a:extLst>
          </p:cNvPr>
          <p:cNvSpPr/>
          <p:nvPr/>
        </p:nvSpPr>
        <p:spPr>
          <a:xfrm>
            <a:off x="1471008" y="2078956"/>
            <a:ext cx="541421" cy="412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65DEFC-07BD-0945-9E05-3DCDE811E367}"/>
              </a:ext>
            </a:extLst>
          </p:cNvPr>
          <p:cNvSpPr/>
          <p:nvPr/>
        </p:nvSpPr>
        <p:spPr>
          <a:xfrm rot="16200000">
            <a:off x="137339" y="3745717"/>
            <a:ext cx="3208756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(FPS)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9160D0-213C-0445-9607-52D8BE1F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0" y="1883071"/>
            <a:ext cx="1866900" cy="1943100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053B4A7-0C48-3E4E-B6BE-6119742EB7B3}"/>
              </a:ext>
            </a:extLst>
          </p:cNvPr>
          <p:cNvCxnSpPr>
            <a:cxnSpLocks/>
          </p:cNvCxnSpPr>
          <p:nvPr/>
        </p:nvCxnSpPr>
        <p:spPr>
          <a:xfrm>
            <a:off x="2895334" y="2969909"/>
            <a:ext cx="0" cy="2072738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31B73B8-958E-354F-ADBE-249B081BDC04}"/>
              </a:ext>
            </a:extLst>
          </p:cNvPr>
          <p:cNvCxnSpPr>
            <a:cxnSpLocks/>
          </p:cNvCxnSpPr>
          <p:nvPr/>
        </p:nvCxnSpPr>
        <p:spPr>
          <a:xfrm>
            <a:off x="3439115" y="2969909"/>
            <a:ext cx="0" cy="1832264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3500BE5-F137-6142-AD0D-60AD6A9389A7}"/>
              </a:ext>
            </a:extLst>
          </p:cNvPr>
          <p:cNvCxnSpPr>
            <a:cxnSpLocks/>
          </p:cNvCxnSpPr>
          <p:nvPr/>
        </p:nvCxnSpPr>
        <p:spPr>
          <a:xfrm>
            <a:off x="3955764" y="2969909"/>
            <a:ext cx="0" cy="1832264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B130A42C-A2ED-6D4C-B7A5-093FC9AD6660}"/>
              </a:ext>
            </a:extLst>
          </p:cNvPr>
          <p:cNvCxnSpPr>
            <a:cxnSpLocks/>
          </p:cNvCxnSpPr>
          <p:nvPr/>
        </p:nvCxnSpPr>
        <p:spPr>
          <a:xfrm>
            <a:off x="4478078" y="2969909"/>
            <a:ext cx="0" cy="1333150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A5BC5BE-B0FD-CA4E-9B7F-19B1D653EA9F}"/>
              </a:ext>
            </a:extLst>
          </p:cNvPr>
          <p:cNvCxnSpPr>
            <a:cxnSpLocks/>
          </p:cNvCxnSpPr>
          <p:nvPr/>
        </p:nvCxnSpPr>
        <p:spPr>
          <a:xfrm>
            <a:off x="6386764" y="4244265"/>
            <a:ext cx="0" cy="1215241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BD1DA58-B043-ED46-ABB1-01446B955CC2}"/>
              </a:ext>
            </a:extLst>
          </p:cNvPr>
          <p:cNvCxnSpPr>
            <a:cxnSpLocks/>
          </p:cNvCxnSpPr>
          <p:nvPr/>
        </p:nvCxnSpPr>
        <p:spPr>
          <a:xfrm>
            <a:off x="6820137" y="4244265"/>
            <a:ext cx="0" cy="661737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95B3E213-EBD4-E745-91A9-57A7A513F964}"/>
              </a:ext>
            </a:extLst>
          </p:cNvPr>
          <p:cNvCxnSpPr>
            <a:cxnSpLocks/>
          </p:cNvCxnSpPr>
          <p:nvPr/>
        </p:nvCxnSpPr>
        <p:spPr>
          <a:xfrm>
            <a:off x="7354480" y="4244265"/>
            <a:ext cx="0" cy="557908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9E1D3C6-006D-5245-80AF-28B896004B4C}"/>
              </a:ext>
            </a:extLst>
          </p:cNvPr>
          <p:cNvCxnSpPr>
            <a:cxnSpLocks/>
          </p:cNvCxnSpPr>
          <p:nvPr/>
        </p:nvCxnSpPr>
        <p:spPr>
          <a:xfrm>
            <a:off x="7900856" y="4244265"/>
            <a:ext cx="0" cy="557908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E29A619E-D0C4-C84F-ABC7-646D4FEDE2D5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244265"/>
            <a:ext cx="2249907" cy="1"/>
          </a:xfrm>
          <a:prstGeom prst="straightConnector1">
            <a:avLst/>
          </a:prstGeom>
          <a:ln w="28575">
            <a:solidFill>
              <a:srgbClr val="82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3FE2F41-AA16-C74F-B31A-413ABB02AB79}"/>
              </a:ext>
            </a:extLst>
          </p:cNvPr>
          <p:cNvSpPr txBox="1"/>
          <p:nvPr/>
        </p:nvSpPr>
        <p:spPr>
          <a:xfrm>
            <a:off x="6026722" y="3762235"/>
            <a:ext cx="2718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820000"/>
                </a:solidFill>
              </a:defRPr>
            </a:lvl1pPr>
          </a:lstStyle>
          <a:p>
            <a:r>
              <a:rPr lang="zh-CN" altLang="en-US" i="1" dirty="0"/>
              <a:t>4.6</a:t>
            </a:r>
            <a:r>
              <a:rPr lang="en-US" altLang="zh-CN" i="1" dirty="0"/>
              <a:t>x</a:t>
            </a:r>
            <a:r>
              <a:rPr lang="zh-CN" altLang="en-US" i="1" dirty="0"/>
              <a:t>  1.</a:t>
            </a:r>
            <a:r>
              <a:rPr lang="en-US" altLang="zh-CN" i="1" dirty="0"/>
              <a:t>9x</a:t>
            </a:r>
            <a:r>
              <a:rPr lang="zh-CN" altLang="en-US" i="1" dirty="0"/>
              <a:t> 1.5</a:t>
            </a:r>
            <a:r>
              <a:rPr lang="en-US" altLang="zh-CN" i="1" dirty="0"/>
              <a:t>x</a:t>
            </a:r>
            <a:r>
              <a:rPr lang="zh-CN" altLang="en-US" i="1" dirty="0"/>
              <a:t> 1.5</a:t>
            </a:r>
            <a:r>
              <a:rPr lang="en-US" altLang="zh-CN" i="1" dirty="0"/>
              <a:t>x</a:t>
            </a:r>
            <a:endParaRPr lang="zh-CN" altLang="en-US" i="1" dirty="0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445727D-5E0A-EF4D-B183-DF06586F4B43}"/>
              </a:ext>
            </a:extLst>
          </p:cNvPr>
          <p:cNvCxnSpPr>
            <a:cxnSpLocks/>
          </p:cNvCxnSpPr>
          <p:nvPr/>
        </p:nvCxnSpPr>
        <p:spPr>
          <a:xfrm flipH="1" flipV="1">
            <a:off x="2618017" y="2969909"/>
            <a:ext cx="2249907" cy="1"/>
          </a:xfrm>
          <a:prstGeom prst="straightConnector1">
            <a:avLst/>
          </a:prstGeom>
          <a:ln w="28575">
            <a:solidFill>
              <a:srgbClr val="82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B0B790A-5DE4-1146-B7B6-A450CD66A4C6}"/>
              </a:ext>
            </a:extLst>
          </p:cNvPr>
          <p:cNvSpPr txBox="1"/>
          <p:nvPr/>
        </p:nvSpPr>
        <p:spPr>
          <a:xfrm>
            <a:off x="2613506" y="2462450"/>
            <a:ext cx="3208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820000"/>
                </a:solidFill>
              </a:defRPr>
            </a:lvl1pPr>
          </a:lstStyle>
          <a:p>
            <a:r>
              <a:rPr lang="en-US" altLang="zh-CN" i="1" dirty="0"/>
              <a:t>3.5x</a:t>
            </a:r>
            <a:r>
              <a:rPr lang="zh-CN" altLang="en-US" i="1" dirty="0"/>
              <a:t>  </a:t>
            </a:r>
            <a:r>
              <a:rPr lang="en-US" altLang="zh-CN" i="1" dirty="0"/>
              <a:t>2.7x</a:t>
            </a:r>
            <a:r>
              <a:rPr lang="zh-CN" altLang="en-US" i="1" dirty="0"/>
              <a:t> </a:t>
            </a:r>
            <a:r>
              <a:rPr lang="en-US" altLang="zh-CN" i="1" dirty="0"/>
              <a:t>2</a:t>
            </a:r>
            <a:r>
              <a:rPr lang="zh-CN" altLang="en-US" i="1" dirty="0"/>
              <a:t>.</a:t>
            </a:r>
            <a:r>
              <a:rPr lang="en-US" altLang="zh-CN" i="1" dirty="0"/>
              <a:t>6x</a:t>
            </a:r>
            <a:r>
              <a:rPr lang="zh-CN" altLang="en-US" i="1" dirty="0"/>
              <a:t> 1.</a:t>
            </a:r>
            <a:r>
              <a:rPr lang="en-US" altLang="zh-CN" i="1" dirty="0"/>
              <a:t>8x</a:t>
            </a:r>
            <a:endParaRPr lang="zh-CN" altLang="en-US" i="1" dirty="0"/>
          </a:p>
        </p:txBody>
      </p:sp>
      <p:pic>
        <p:nvPicPr>
          <p:cNvPr id="33" name="Picture 52">
            <a:extLst>
              <a:ext uri="{FF2B5EF4-FFF2-40B4-BE49-F238E27FC236}">
                <a16:creationId xmlns:a16="http://schemas.microsoft.com/office/drawing/2014/main" id="{BD93FB4A-4E63-A54B-86A6-F9347238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948" y="1483215"/>
            <a:ext cx="1017558" cy="101755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FADB13D-4814-0F45-AA58-4F4C7793E9B2}"/>
              </a:ext>
            </a:extLst>
          </p:cNvPr>
          <p:cNvSpPr/>
          <p:nvPr/>
        </p:nvSpPr>
        <p:spPr>
          <a:xfrm>
            <a:off x="2631450" y="1711657"/>
            <a:ext cx="6659899" cy="523220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powerful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processors,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  <a:endParaRPr lang="zh-CN" altLang="en-US" sz="2800" dirty="0">
              <a:ln w="6600">
                <a:noFill/>
                <a:prstDash val="solid"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645C6DC-BD55-2E4B-B822-49D17F49397E}"/>
              </a:ext>
            </a:extLst>
          </p:cNvPr>
          <p:cNvCxnSpPr>
            <a:cxnSpLocks/>
          </p:cNvCxnSpPr>
          <p:nvPr/>
        </p:nvCxnSpPr>
        <p:spPr>
          <a:xfrm>
            <a:off x="5365376" y="2780116"/>
            <a:ext cx="1344706" cy="9955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19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0510" y="1016722"/>
            <a:ext cx="11650980" cy="5375986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D033BA-BC8C-1444-A299-6C47D55EE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3551219"/>
            <a:ext cx="11887200" cy="20804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3C19DEC-6DC5-6C40-AC3C-2B3C1DC2584E}"/>
              </a:ext>
            </a:extLst>
          </p:cNvPr>
          <p:cNvSpPr/>
          <p:nvPr/>
        </p:nvSpPr>
        <p:spPr>
          <a:xfrm>
            <a:off x="153730" y="2443485"/>
            <a:ext cx="387492" cy="379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2CE668B-2DB0-3A46-9E51-BD3E995AEEFE}"/>
              </a:ext>
            </a:extLst>
          </p:cNvPr>
          <p:cNvSpPr/>
          <p:nvPr/>
        </p:nvSpPr>
        <p:spPr>
          <a:xfrm rot="16200000">
            <a:off x="-794995" y="4264434"/>
            <a:ext cx="2234521" cy="369332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zh-CN" altLang="en-US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(FPS)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440D4B98-7C4C-F447-B1BC-5C2C1F561418}"/>
              </a:ext>
            </a:extLst>
          </p:cNvPr>
          <p:cNvSpPr/>
          <p:nvPr/>
        </p:nvSpPr>
        <p:spPr>
          <a:xfrm rot="5400000" flipH="1">
            <a:off x="3416255" y="2286133"/>
            <a:ext cx="392129" cy="2091412"/>
          </a:xfrm>
          <a:prstGeom prst="rightBrac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6F14B0-EA02-994F-A673-079A874D9ED7}"/>
              </a:ext>
            </a:extLst>
          </p:cNvPr>
          <p:cNvSpPr txBox="1"/>
          <p:nvPr/>
        </p:nvSpPr>
        <p:spPr>
          <a:xfrm>
            <a:off x="2723967" y="2564419"/>
            <a:ext cx="19340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820000"/>
                </a:solidFill>
              </a:rPr>
              <a:t>Up</a:t>
            </a:r>
            <a:r>
              <a:rPr lang="zh-CN" altLang="en-US" sz="2400" b="1" dirty="0">
                <a:solidFill>
                  <a:srgbClr val="820000"/>
                </a:solidFill>
              </a:rPr>
              <a:t> </a:t>
            </a:r>
            <a:r>
              <a:rPr lang="en-US" altLang="zh-CN" sz="2400" b="1" dirty="0">
                <a:solidFill>
                  <a:srgbClr val="820000"/>
                </a:solidFill>
              </a:rPr>
              <a:t>to</a:t>
            </a:r>
            <a:r>
              <a:rPr lang="zh-CN" altLang="en-US" sz="2400" b="1" dirty="0">
                <a:solidFill>
                  <a:srgbClr val="820000"/>
                </a:solidFill>
              </a:rPr>
              <a:t> </a:t>
            </a:r>
            <a:r>
              <a:rPr lang="en-US" altLang="zh-CN" sz="2400" b="1" dirty="0">
                <a:solidFill>
                  <a:srgbClr val="820000"/>
                </a:solidFill>
              </a:rPr>
              <a:t>2.33x</a:t>
            </a:r>
            <a:endParaRPr lang="zh-CN" altLang="en-US" sz="2400" b="1" dirty="0">
              <a:solidFill>
                <a:srgbClr val="82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BD1CC7-2B85-8446-8651-449E53BFF6A6}"/>
              </a:ext>
            </a:extLst>
          </p:cNvPr>
          <p:cNvSpPr txBox="1"/>
          <p:nvPr/>
        </p:nvSpPr>
        <p:spPr>
          <a:xfrm>
            <a:off x="6840772" y="2573915"/>
            <a:ext cx="19340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820000"/>
                </a:solidFill>
              </a:rPr>
              <a:t>At</a:t>
            </a:r>
            <a:r>
              <a:rPr lang="zh-CN" altLang="en-US" sz="2400" b="1" dirty="0">
                <a:solidFill>
                  <a:srgbClr val="820000"/>
                </a:solidFill>
              </a:rPr>
              <a:t> </a:t>
            </a:r>
            <a:r>
              <a:rPr lang="en-US" altLang="zh-CN" sz="2400" b="1" dirty="0">
                <a:solidFill>
                  <a:srgbClr val="820000"/>
                </a:solidFill>
              </a:rPr>
              <a:t>least</a:t>
            </a:r>
            <a:r>
              <a:rPr lang="zh-CN" altLang="en-US" sz="2400" b="1" dirty="0">
                <a:solidFill>
                  <a:srgbClr val="820000"/>
                </a:solidFill>
              </a:rPr>
              <a:t> </a:t>
            </a:r>
            <a:r>
              <a:rPr lang="en-US" altLang="zh-CN" sz="2400" b="1" dirty="0">
                <a:solidFill>
                  <a:srgbClr val="820000"/>
                </a:solidFill>
              </a:rPr>
              <a:t>1.26x</a:t>
            </a:r>
            <a:endParaRPr lang="zh-CN" altLang="en-US" sz="2400" b="1" dirty="0">
              <a:solidFill>
                <a:srgbClr val="820000"/>
              </a:solidFill>
            </a:endParaRP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D2CD7DFC-371E-9E43-BE82-A2A5DBC927B3}"/>
              </a:ext>
            </a:extLst>
          </p:cNvPr>
          <p:cNvSpPr/>
          <p:nvPr/>
        </p:nvSpPr>
        <p:spPr>
          <a:xfrm rot="5400000" flipH="1">
            <a:off x="7533062" y="2259327"/>
            <a:ext cx="392129" cy="2091412"/>
          </a:xfrm>
          <a:prstGeom prst="rightBrac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A4151F72-3A3E-3E4D-BBC6-8CA825A6050F}"/>
              </a:ext>
            </a:extLst>
          </p:cNvPr>
          <p:cNvSpPr/>
          <p:nvPr/>
        </p:nvSpPr>
        <p:spPr>
          <a:xfrm rot="16200000">
            <a:off x="3449355" y="5589561"/>
            <a:ext cx="379746" cy="362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227FD3-9EF3-5E46-B4DE-25D6A04137BF}"/>
              </a:ext>
            </a:extLst>
          </p:cNvPr>
          <p:cNvSpPr txBox="1"/>
          <p:nvPr/>
        </p:nvSpPr>
        <p:spPr>
          <a:xfrm>
            <a:off x="2240719" y="5950642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Stable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environment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9900BB-CA8A-FD49-A08D-E2A5EB113BAD}"/>
              </a:ext>
            </a:extLst>
          </p:cNvPr>
          <p:cNvSpPr txBox="1"/>
          <p:nvPr/>
        </p:nvSpPr>
        <p:spPr>
          <a:xfrm>
            <a:off x="5654147" y="5916498"/>
            <a:ext cx="453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Frequently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changing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environment</a:t>
            </a:r>
            <a:endParaRPr lang="zh-CN" altLang="en-US" sz="2400" b="1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2394DB42-A225-C346-AF9C-3535FA1B62D0}"/>
              </a:ext>
            </a:extLst>
          </p:cNvPr>
          <p:cNvSpPr/>
          <p:nvPr/>
        </p:nvSpPr>
        <p:spPr>
          <a:xfrm rot="16200000">
            <a:off x="7732573" y="5579459"/>
            <a:ext cx="379746" cy="3626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A90395-7EC4-177B-057F-2B8628572134}"/>
              </a:ext>
            </a:extLst>
          </p:cNvPr>
          <p:cNvSpPr/>
          <p:nvPr/>
        </p:nvSpPr>
        <p:spPr>
          <a:xfrm>
            <a:off x="2566613" y="3551219"/>
            <a:ext cx="2091413" cy="1696306"/>
          </a:xfrm>
          <a:prstGeom prst="rect">
            <a:avLst/>
          </a:prstGeom>
          <a:noFill/>
          <a:ln w="28575">
            <a:solidFill>
              <a:srgbClr val="8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289B4-11A1-8CCA-93D8-CA6B8D74EC04}"/>
              </a:ext>
            </a:extLst>
          </p:cNvPr>
          <p:cNvSpPr/>
          <p:nvPr/>
        </p:nvSpPr>
        <p:spPr>
          <a:xfrm>
            <a:off x="6683418" y="3574486"/>
            <a:ext cx="2091413" cy="1687478"/>
          </a:xfrm>
          <a:prstGeom prst="rect">
            <a:avLst/>
          </a:prstGeom>
          <a:noFill/>
          <a:ln w="28575">
            <a:solidFill>
              <a:srgbClr val="8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8" name="Picture 52">
            <a:extLst>
              <a:ext uri="{FF2B5EF4-FFF2-40B4-BE49-F238E27FC236}">
                <a16:creationId xmlns:a16="http://schemas.microsoft.com/office/drawing/2014/main" id="{D8C69FCD-D1E7-6545-AE3C-AEE23AC0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38" y="1616102"/>
            <a:ext cx="1017558" cy="101755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DB5F8E-332E-6C41-AA2E-43CF88255616}"/>
              </a:ext>
            </a:extLst>
          </p:cNvPr>
          <p:cNvSpPr/>
          <p:nvPr/>
        </p:nvSpPr>
        <p:spPr>
          <a:xfrm>
            <a:off x="2022495" y="1679553"/>
            <a:ext cx="9076035" cy="954107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" altLang="zh-CN" sz="28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Efficiently and stably improving throughput in real-world environments</a:t>
            </a:r>
            <a:endParaRPr lang="zh-CN" altLang="en-US" sz="2800" dirty="0">
              <a:ln w="6600">
                <a:noFill/>
                <a:prstDash val="solid"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132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311FF0-94B6-074B-ACEA-11A9B65AA1B6}"/>
              </a:ext>
            </a:extLst>
          </p:cNvPr>
          <p:cNvSpPr txBox="1"/>
          <p:nvPr/>
        </p:nvSpPr>
        <p:spPr>
          <a:xfrm>
            <a:off x="1340747" y="5586019"/>
            <a:ext cx="4282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zero accidents 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DF7DD7-FA31-C043-B3DC-62B894588588}"/>
              </a:ext>
            </a:extLst>
          </p:cNvPr>
          <p:cNvSpPr txBox="1"/>
          <p:nvPr/>
        </p:nvSpPr>
        <p:spPr>
          <a:xfrm>
            <a:off x="671265" y="5014775"/>
            <a:ext cx="92530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6-month</a:t>
            </a:r>
            <a:r>
              <a:rPr lang="en-GB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pilot run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zh-CN" sz="32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zh-CN" sz="32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8,000</a:t>
            </a:r>
            <a:r>
              <a:rPr lang="zh-CN" altLang="en-US" sz="32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maintenance jobs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3C9574-1238-BC45-B617-95D322ADBDC8}"/>
              </a:ext>
            </a:extLst>
          </p:cNvPr>
          <p:cNvSpPr txBox="1"/>
          <p:nvPr/>
        </p:nvSpPr>
        <p:spPr>
          <a:xfrm>
            <a:off x="1407264" y="6054995"/>
            <a:ext cx="6124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Save</a:t>
            </a:r>
            <a:r>
              <a:rPr lang="zh-CN" altLang="en-US" sz="2400" dirty="0"/>
              <a:t> </a:t>
            </a:r>
            <a:r>
              <a:rPr lang="en" altLang="zh-CN" sz="2400" dirty="0"/>
              <a:t>traditional human-based supervision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440CBF-F736-F541-87BC-5C61A807E053}"/>
              </a:ext>
            </a:extLst>
          </p:cNvPr>
          <p:cNvSpPr txBox="1"/>
          <p:nvPr/>
        </p:nvSpPr>
        <p:spPr>
          <a:xfrm>
            <a:off x="6894020" y="6069015"/>
            <a:ext cx="5181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T</a:t>
            </a:r>
            <a:r>
              <a:rPr lang="zh-CN" altLang="en-US" sz="2400" dirty="0"/>
              <a:t>housands of substation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future</a:t>
            </a:r>
            <a:endParaRPr lang="zh-CN" altLang="en-US" sz="2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F17AB97-9316-D440-A4CC-41E54BD8784A}"/>
              </a:ext>
            </a:extLst>
          </p:cNvPr>
          <p:cNvSpPr txBox="1"/>
          <p:nvPr/>
        </p:nvSpPr>
        <p:spPr>
          <a:xfrm>
            <a:off x="6894020" y="4100355"/>
            <a:ext cx="19993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Custom-made</a:t>
            </a:r>
            <a:r>
              <a:rPr lang="zh-CN" altLang="en-US" sz="2400" dirty="0"/>
              <a:t> </a:t>
            </a:r>
            <a:r>
              <a:rPr lang="en-US" altLang="zh-CN" sz="2400" dirty="0"/>
              <a:t>IP</a:t>
            </a:r>
            <a:r>
              <a:rPr lang="zh-CN" altLang="en-US" sz="2400" dirty="0"/>
              <a:t> </a:t>
            </a:r>
            <a:r>
              <a:rPr lang="en-US" altLang="zh-CN" sz="2400" dirty="0"/>
              <a:t>Cameras</a:t>
            </a:r>
            <a:endParaRPr lang="zh-CN" altLang="en-US" sz="24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5B89ED-5B0C-4C44-A175-A522E6E8046E}"/>
              </a:ext>
            </a:extLst>
          </p:cNvPr>
          <p:cNvSpPr txBox="1"/>
          <p:nvPr/>
        </p:nvSpPr>
        <p:spPr>
          <a:xfrm>
            <a:off x="413763" y="4559330"/>
            <a:ext cx="2175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Real</a:t>
            </a:r>
            <a:r>
              <a:rPr lang="zh-CN" altLang="en-US" sz="2400" dirty="0"/>
              <a:t>  </a:t>
            </a:r>
            <a:r>
              <a:rPr lang="en-US" altLang="zh-CN" sz="2400" dirty="0"/>
              <a:t>execution</a:t>
            </a:r>
            <a:endParaRPr lang="zh-CN" alt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4D7E04-3EA6-ADFF-518B-599FD444A13D}"/>
              </a:ext>
            </a:extLst>
          </p:cNvPr>
          <p:cNvGrpSpPr/>
          <p:nvPr/>
        </p:nvGrpSpPr>
        <p:grpSpPr>
          <a:xfrm>
            <a:off x="973687" y="5666707"/>
            <a:ext cx="333324" cy="332153"/>
            <a:chOff x="7797584" y="3954108"/>
            <a:chExt cx="333324" cy="3321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23E77E-10F8-6E4F-BABE-7F2A7BEB0770}"/>
                </a:ext>
              </a:extLst>
            </p:cNvPr>
            <p:cNvSpPr/>
            <p:nvPr/>
          </p:nvSpPr>
          <p:spPr>
            <a:xfrm>
              <a:off x="7797584" y="3954108"/>
              <a:ext cx="327268" cy="330703"/>
            </a:xfrm>
            <a:prstGeom prst="ellipse">
              <a:avLst/>
            </a:prstGeom>
            <a:solidFill>
              <a:srgbClr val="FDBE2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7D280B-6007-8506-8219-C744EDA06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6234" y="3961587"/>
              <a:ext cx="324674" cy="32467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7B54B8-832A-BB09-482A-5270B947DD18}"/>
              </a:ext>
            </a:extLst>
          </p:cNvPr>
          <p:cNvGrpSpPr/>
          <p:nvPr/>
        </p:nvGrpSpPr>
        <p:grpSpPr>
          <a:xfrm>
            <a:off x="982337" y="6165862"/>
            <a:ext cx="333324" cy="332153"/>
            <a:chOff x="7797584" y="3954108"/>
            <a:chExt cx="333324" cy="33215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9C9A1-AACC-C5F8-45F4-8D5C80F1F6E7}"/>
                </a:ext>
              </a:extLst>
            </p:cNvPr>
            <p:cNvSpPr/>
            <p:nvPr/>
          </p:nvSpPr>
          <p:spPr>
            <a:xfrm>
              <a:off x="7797584" y="3954108"/>
              <a:ext cx="327268" cy="330703"/>
            </a:xfrm>
            <a:prstGeom prst="ellipse">
              <a:avLst/>
            </a:prstGeom>
            <a:solidFill>
              <a:srgbClr val="FDBE2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0569F6-7808-3A49-EAA6-F267CE6C0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6234" y="3961587"/>
              <a:ext cx="324674" cy="324674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15E9143-9EFD-5BE6-2230-AB8F4B7F3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337" y="5533080"/>
            <a:ext cx="584775" cy="584775"/>
          </a:xfrm>
          <a:prstGeom prst="rect">
            <a:avLst/>
          </a:prstGeom>
        </p:spPr>
      </p:pic>
      <p:pic>
        <p:nvPicPr>
          <p:cNvPr id="1026" name="Picture 2" descr="SGCC国家电网| Beijing">
            <a:extLst>
              <a:ext uri="{FF2B5EF4-FFF2-40B4-BE49-F238E27FC236}">
                <a16:creationId xmlns:a16="http://schemas.microsoft.com/office/drawing/2014/main" id="{315039DF-16B7-594B-BFB5-C4DA23B3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887" y="1339412"/>
            <a:ext cx="2387651" cy="238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video1_1617864856262531" descr="video1_1617864856262531">
            <a:hlinkClick r:id="" action="ppaction://media"/>
            <a:extLst>
              <a:ext uri="{FF2B5EF4-FFF2-40B4-BE49-F238E27FC236}">
                <a16:creationId xmlns:a16="http://schemas.microsoft.com/office/drawing/2014/main" id="{63E37192-F936-D849-A628-7A00F87C4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9691" y="985284"/>
            <a:ext cx="6228446" cy="358135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39528C2-3D59-2F42-9EFE-DC812CC9276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59373" y="1368914"/>
            <a:ext cx="3069038" cy="230177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E9134AC-9DA9-0F41-B445-DC40D4EC6741}"/>
              </a:ext>
            </a:extLst>
          </p:cNvPr>
          <p:cNvSpPr txBox="1"/>
          <p:nvPr/>
        </p:nvSpPr>
        <p:spPr>
          <a:xfrm>
            <a:off x="9269301" y="4025485"/>
            <a:ext cx="2884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State</a:t>
            </a:r>
            <a:r>
              <a:rPr lang="zh-CN" altLang="en-US" sz="2400" dirty="0"/>
              <a:t> </a:t>
            </a:r>
            <a:r>
              <a:rPr lang="en-US" altLang="zh-CN" sz="2400" dirty="0"/>
              <a:t>Grid</a:t>
            </a:r>
            <a:r>
              <a:rPr lang="zh-CN" altLang="en-US" sz="2400" dirty="0"/>
              <a:t> </a:t>
            </a:r>
            <a:r>
              <a:rPr lang="en-US" altLang="zh-CN" sz="2400" dirty="0"/>
              <a:t>corporation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China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856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8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7" grpId="0"/>
      <p:bldP spid="11" grpId="0"/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Take-away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98603" y="1221814"/>
            <a:ext cx="6968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First scheduling engine for DNN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on edge heterogeneous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0B2406-B095-F248-A1CC-DBCAC1A6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03" y="5354380"/>
            <a:ext cx="580218" cy="5802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046CF23-826E-294D-883D-5C21C0210259}"/>
              </a:ext>
            </a:extLst>
          </p:cNvPr>
          <p:cNvSpPr/>
          <p:nvPr/>
        </p:nvSpPr>
        <p:spPr>
          <a:xfrm>
            <a:off x="2068151" y="5422851"/>
            <a:ext cx="3541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  <a:hlinkClick r:id="rId4"/>
              </a:rPr>
              <a:t>xudaliang@pku.edu.cn</a:t>
            </a:r>
            <a:endParaRPr lang="en-US" altLang="zh-CN" sz="2400" b="1" dirty="0">
              <a:latin typeface="Arial" panose="020B0604020202020204" pitchFamily="34" charset="0"/>
              <a:ea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C3ADA2-78D9-2944-AC33-704C21BFE8C9}"/>
              </a:ext>
            </a:extLst>
          </p:cNvPr>
          <p:cNvSpPr/>
          <p:nvPr/>
        </p:nvSpPr>
        <p:spPr>
          <a:xfrm>
            <a:off x="1315761" y="6048166"/>
            <a:ext cx="9832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More about our affordable AI systems: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  <a:hlinkClick r:id="rId5"/>
              </a:rPr>
              <a:t>http://www.liuxuanzhe.com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ea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560608-A8FD-D74A-80F8-801B2F40F888}"/>
              </a:ext>
            </a:extLst>
          </p:cNvPr>
          <p:cNvSpPr txBox="1"/>
          <p:nvPr/>
        </p:nvSpPr>
        <p:spPr>
          <a:xfrm>
            <a:off x="6949017" y="5431569"/>
            <a:ext cx="4384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https://daliangxu.github.io/</a:t>
            </a:r>
          </a:p>
        </p:txBody>
      </p:sp>
      <p:pic>
        <p:nvPicPr>
          <p:cNvPr id="13" name="Picture 8" descr="Website Logo PNG Images, Free Transparent Website Logo Download - KindPNG">
            <a:extLst>
              <a:ext uri="{FF2B5EF4-FFF2-40B4-BE49-F238E27FC236}">
                <a16:creationId xmlns:a16="http://schemas.microsoft.com/office/drawing/2014/main" id="{8CF72EA0-DA0C-5941-8F70-5FD0CAFE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541" y="5357069"/>
            <a:ext cx="1090476" cy="61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399F2A-AE86-2048-F09B-CBFDA3C68D7A}"/>
              </a:ext>
            </a:extLst>
          </p:cNvPr>
          <p:cNvSpPr/>
          <p:nvPr/>
        </p:nvSpPr>
        <p:spPr>
          <a:xfrm>
            <a:off x="4737389" y="1318083"/>
            <a:ext cx="722268" cy="704643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CDA72-9451-3B54-7443-0835C7895D3D}"/>
              </a:ext>
            </a:extLst>
          </p:cNvPr>
          <p:cNvSpPr txBox="1"/>
          <p:nvPr/>
        </p:nvSpPr>
        <p:spPr>
          <a:xfrm>
            <a:off x="5498603" y="3938632"/>
            <a:ext cx="61009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human-based supervision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D5DD10-4A0A-AE25-CD3C-2B25AA45A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438" y="1380281"/>
            <a:ext cx="539703" cy="5397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E2490-F43D-9B22-6DAD-DCE82FD78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438" y="4146763"/>
            <a:ext cx="532019" cy="53201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C8A94B6-79DF-638C-3924-825EA919E105}"/>
              </a:ext>
            </a:extLst>
          </p:cNvPr>
          <p:cNvSpPr/>
          <p:nvPr/>
        </p:nvSpPr>
        <p:spPr>
          <a:xfrm>
            <a:off x="4737389" y="4040343"/>
            <a:ext cx="722268" cy="704643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14174-46F6-6CD7-2663-BD2B66FE7F01}"/>
              </a:ext>
            </a:extLst>
          </p:cNvPr>
          <p:cNvSpPr txBox="1"/>
          <p:nvPr/>
        </p:nvSpPr>
        <p:spPr>
          <a:xfrm>
            <a:off x="5498603" y="2795666"/>
            <a:ext cx="6523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DD196D-577D-E817-8B71-C56B7F17F927}"/>
              </a:ext>
            </a:extLst>
          </p:cNvPr>
          <p:cNvSpPr/>
          <p:nvPr/>
        </p:nvSpPr>
        <p:spPr>
          <a:xfrm>
            <a:off x="4737389" y="2663343"/>
            <a:ext cx="722268" cy="704643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0BD67D-B3E1-829E-D67D-0ECD9D1C3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428" y="2733426"/>
            <a:ext cx="532019" cy="5320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D9B213-70C5-3580-98B7-78BB06A255E0}"/>
              </a:ext>
            </a:extLst>
          </p:cNvPr>
          <p:cNvSpPr txBox="1"/>
          <p:nvPr/>
        </p:nvSpPr>
        <p:spPr>
          <a:xfrm>
            <a:off x="1408964" y="4395615"/>
            <a:ext cx="182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Niagara</a:t>
            </a:r>
            <a:endParaRPr lang="en-CN" sz="2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C79FB7-6295-3564-B238-3E053C789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27" y="1344330"/>
            <a:ext cx="4483291" cy="30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A62E50-B1ED-2A47-A01B-7F46682A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1" y="1022609"/>
            <a:ext cx="3062386" cy="51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5FA159-37F7-E84D-88F9-DFB547DCAF4C}"/>
              </a:ext>
            </a:extLst>
          </p:cNvPr>
          <p:cNvSpPr/>
          <p:nvPr/>
        </p:nvSpPr>
        <p:spPr>
          <a:xfrm>
            <a:off x="1265682" y="1348944"/>
            <a:ext cx="1864895" cy="4403558"/>
          </a:xfrm>
          <a:prstGeom prst="rect">
            <a:avLst/>
          </a:prstGeom>
          <a:noFill/>
          <a:ln w="38100">
            <a:solidFill>
              <a:srgbClr val="097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F68006-97ED-CD49-9AB4-B99BFE898DB1}"/>
              </a:ext>
            </a:extLst>
          </p:cNvPr>
          <p:cNvCxnSpPr>
            <a:cxnSpLocks/>
          </p:cNvCxnSpPr>
          <p:nvPr/>
        </p:nvCxnSpPr>
        <p:spPr>
          <a:xfrm>
            <a:off x="3162616" y="2164984"/>
            <a:ext cx="1369234" cy="0"/>
          </a:xfrm>
          <a:prstGeom prst="straightConnector1">
            <a:avLst/>
          </a:prstGeom>
          <a:ln w="38100">
            <a:solidFill>
              <a:srgbClr val="09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C778814D-D842-714E-A50E-09EA5AE8B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82" y="1562698"/>
            <a:ext cx="2520616" cy="38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64AEDA3-FE83-194A-8BD5-493A52857F31}"/>
              </a:ext>
            </a:extLst>
          </p:cNvPr>
          <p:cNvCxnSpPr>
            <a:cxnSpLocks/>
          </p:cNvCxnSpPr>
          <p:nvPr/>
        </p:nvCxnSpPr>
        <p:spPr>
          <a:xfrm>
            <a:off x="2107064" y="3516738"/>
            <a:ext cx="2402305" cy="11796"/>
          </a:xfrm>
          <a:prstGeom prst="straightConnector1">
            <a:avLst/>
          </a:prstGeom>
          <a:ln w="38100">
            <a:solidFill>
              <a:srgbClr val="4D4C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FBCA0B4-D37A-3F4B-BEC2-3E63D6DDE424}"/>
              </a:ext>
            </a:extLst>
          </p:cNvPr>
          <p:cNvSpPr/>
          <p:nvPr/>
        </p:nvSpPr>
        <p:spPr>
          <a:xfrm>
            <a:off x="2435799" y="2595954"/>
            <a:ext cx="557942" cy="48918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B25CC9C-F4D3-9146-9B8C-5C823C8AA97A}"/>
              </a:ext>
            </a:extLst>
          </p:cNvPr>
          <p:cNvSpPr/>
          <p:nvPr/>
        </p:nvSpPr>
        <p:spPr>
          <a:xfrm>
            <a:off x="1640187" y="1356650"/>
            <a:ext cx="589445" cy="68359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9B19C6F-6FD2-D948-B6E0-84499E34187E}"/>
              </a:ext>
            </a:extLst>
          </p:cNvPr>
          <p:cNvSpPr/>
          <p:nvPr/>
        </p:nvSpPr>
        <p:spPr>
          <a:xfrm>
            <a:off x="3170266" y="1463099"/>
            <a:ext cx="557942" cy="48918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8AC35A31-6A54-3B43-9EA5-5DFC99E56BD4}"/>
              </a:ext>
            </a:extLst>
          </p:cNvPr>
          <p:cNvCxnSpPr>
            <a:cxnSpLocks/>
          </p:cNvCxnSpPr>
          <p:nvPr/>
        </p:nvCxnSpPr>
        <p:spPr>
          <a:xfrm>
            <a:off x="3027541" y="2863877"/>
            <a:ext cx="1378500" cy="16057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1EED75C-F7A0-D94D-8018-86EE96419485}"/>
              </a:ext>
            </a:extLst>
          </p:cNvPr>
          <p:cNvSpPr txBox="1"/>
          <p:nvPr/>
        </p:nvSpPr>
        <p:spPr>
          <a:xfrm>
            <a:off x="4559664" y="1116087"/>
            <a:ext cx="221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DNN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services</a:t>
            </a:r>
            <a:endParaRPr kumimoji="1" lang="zh-CN" altLang="en-US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4" name="Picture 4" descr="Commercial Tablet PC Embedded Computer Boards , Customize Boot Logo ARM  Computer Board">
            <a:extLst>
              <a:ext uri="{FF2B5EF4-FFF2-40B4-BE49-F238E27FC236}">
                <a16:creationId xmlns:a16="http://schemas.microsoft.com/office/drawing/2014/main" id="{EB781C92-8983-C341-8A8B-6CE7DA966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236" y="2226463"/>
            <a:ext cx="1926299" cy="137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右箭头 35">
            <a:extLst>
              <a:ext uri="{FF2B5EF4-FFF2-40B4-BE49-F238E27FC236}">
                <a16:creationId xmlns:a16="http://schemas.microsoft.com/office/drawing/2014/main" id="{A2A512AC-C98E-1640-8A57-103C7AF319B1}"/>
              </a:ext>
            </a:extLst>
          </p:cNvPr>
          <p:cNvSpPr/>
          <p:nvPr/>
        </p:nvSpPr>
        <p:spPr>
          <a:xfrm>
            <a:off x="7157643" y="2271741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A340A88-48B4-8744-AA2F-18DE8363BB2B}"/>
              </a:ext>
            </a:extLst>
          </p:cNvPr>
          <p:cNvSpPr txBox="1"/>
          <p:nvPr/>
        </p:nvSpPr>
        <p:spPr>
          <a:xfrm>
            <a:off x="8221969" y="3876522"/>
            <a:ext cx="3649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endParaRPr lang="zh-CN" altLang="en-US" sz="2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6CFDB9-2CA6-AE47-BE71-A7104EE84027}"/>
              </a:ext>
            </a:extLst>
          </p:cNvPr>
          <p:cNvSpPr txBox="1"/>
          <p:nvPr/>
        </p:nvSpPr>
        <p:spPr>
          <a:xfrm>
            <a:off x="8229176" y="4456086"/>
            <a:ext cx="3649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endParaRPr lang="zh-CN" altLang="en-US" sz="2400" dirty="0"/>
          </a:p>
        </p:txBody>
      </p:sp>
      <p:pic>
        <p:nvPicPr>
          <p:cNvPr id="41" name="Picture 2" descr="Smartphone - Free technology icons">
            <a:extLst>
              <a:ext uri="{FF2B5EF4-FFF2-40B4-BE49-F238E27FC236}">
                <a16:creationId xmlns:a16="http://schemas.microsoft.com/office/drawing/2014/main" id="{E021D475-D684-9F44-924F-99322D35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87" y="1547596"/>
            <a:ext cx="1677574" cy="167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p Camera Icon Images – Browse 1,226 Stock Photos, Vectors, and Video |  Adobe Stock">
            <a:extLst>
              <a:ext uri="{FF2B5EF4-FFF2-40B4-BE49-F238E27FC236}">
                <a16:creationId xmlns:a16="http://schemas.microsoft.com/office/drawing/2014/main" id="{72B2BC06-CE0E-D948-BA02-E3B4F11A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721" y="1048014"/>
            <a:ext cx="1185167" cy="11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9558AB3-3EA1-1149-BD88-35964079D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7480" y="1640598"/>
            <a:ext cx="1438834" cy="112215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EA56661D-446E-384F-8F73-A66786D3D0B7}"/>
              </a:ext>
            </a:extLst>
          </p:cNvPr>
          <p:cNvSpPr txBox="1"/>
          <p:nvPr/>
        </p:nvSpPr>
        <p:spPr>
          <a:xfrm>
            <a:off x="467304" y="5921527"/>
            <a:ext cx="391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Helmet/gloves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wearing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detection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圆角矩形 38">
            <a:extLst>
              <a:ext uri="{FF2B5EF4-FFF2-40B4-BE49-F238E27FC236}">
                <a16:creationId xmlns:a16="http://schemas.microsoft.com/office/drawing/2014/main" id="{BA5D43D4-35CF-30C7-6D65-5B2F61C2700F}"/>
              </a:ext>
            </a:extLst>
          </p:cNvPr>
          <p:cNvSpPr/>
          <p:nvPr/>
        </p:nvSpPr>
        <p:spPr>
          <a:xfrm>
            <a:off x="4567038" y="1740606"/>
            <a:ext cx="2069432" cy="792232"/>
          </a:xfrm>
          <a:prstGeom prst="roundRect">
            <a:avLst/>
          </a:prstGeom>
          <a:solidFill>
            <a:srgbClr val="097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圆角矩形 39">
            <a:extLst>
              <a:ext uri="{FF2B5EF4-FFF2-40B4-BE49-F238E27FC236}">
                <a16:creationId xmlns:a16="http://schemas.microsoft.com/office/drawing/2014/main" id="{82B868E0-AA28-1630-27DF-4E5EFB643451}"/>
              </a:ext>
            </a:extLst>
          </p:cNvPr>
          <p:cNvSpPr/>
          <p:nvPr/>
        </p:nvSpPr>
        <p:spPr>
          <a:xfrm>
            <a:off x="4622929" y="1823892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B4B0B-898B-207B-5814-1FF41EDED19A}"/>
              </a:ext>
            </a:extLst>
          </p:cNvPr>
          <p:cNvSpPr txBox="1"/>
          <p:nvPr/>
        </p:nvSpPr>
        <p:spPr>
          <a:xfrm>
            <a:off x="4513744" y="1938337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978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Detection</a:t>
            </a:r>
            <a:endParaRPr kumimoji="1" lang="zh-CN" altLang="en-US" b="1" dirty="0">
              <a:solidFill>
                <a:srgbClr val="0978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圆角矩形 38">
            <a:extLst>
              <a:ext uri="{FF2B5EF4-FFF2-40B4-BE49-F238E27FC236}">
                <a16:creationId xmlns:a16="http://schemas.microsoft.com/office/drawing/2014/main" id="{B13F2ECC-2AC4-94E4-4352-D3EE7393303F}"/>
              </a:ext>
            </a:extLst>
          </p:cNvPr>
          <p:cNvSpPr/>
          <p:nvPr/>
        </p:nvSpPr>
        <p:spPr>
          <a:xfrm>
            <a:off x="4559664" y="3107625"/>
            <a:ext cx="2069432" cy="792232"/>
          </a:xfrm>
          <a:prstGeom prst="roundRect">
            <a:avLst/>
          </a:prstGeom>
          <a:solidFill>
            <a:srgbClr val="4D4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" name="圆角矩形 39">
            <a:extLst>
              <a:ext uri="{FF2B5EF4-FFF2-40B4-BE49-F238E27FC236}">
                <a16:creationId xmlns:a16="http://schemas.microsoft.com/office/drawing/2014/main" id="{74C22469-FC30-B59E-7422-B8AB2974B903}"/>
              </a:ext>
            </a:extLst>
          </p:cNvPr>
          <p:cNvSpPr/>
          <p:nvPr/>
        </p:nvSpPr>
        <p:spPr>
          <a:xfrm>
            <a:off x="4615555" y="3204163"/>
            <a:ext cx="1955872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E9C1F0-DA86-C689-DEE7-B4342AE66232}"/>
              </a:ext>
            </a:extLst>
          </p:cNvPr>
          <p:cNvSpPr txBox="1"/>
          <p:nvPr/>
        </p:nvSpPr>
        <p:spPr>
          <a:xfrm>
            <a:off x="4506370" y="3305356"/>
            <a:ext cx="22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4D4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</a:t>
            </a:r>
            <a:r>
              <a:rPr kumimoji="1" lang="zh-CN" altLang="en-US" b="1" dirty="0">
                <a:solidFill>
                  <a:srgbClr val="4D4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4D4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endParaRPr kumimoji="1" lang="zh-CN" altLang="en-US" b="1" dirty="0">
              <a:solidFill>
                <a:srgbClr val="4D4C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38">
            <a:extLst>
              <a:ext uri="{FF2B5EF4-FFF2-40B4-BE49-F238E27FC236}">
                <a16:creationId xmlns:a16="http://schemas.microsoft.com/office/drawing/2014/main" id="{3990453B-FBEC-FB10-2315-7425E929A3FE}"/>
              </a:ext>
            </a:extLst>
          </p:cNvPr>
          <p:cNvSpPr/>
          <p:nvPr/>
        </p:nvSpPr>
        <p:spPr>
          <a:xfrm>
            <a:off x="4060453" y="4529555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0" name="圆角矩形 39">
            <a:extLst>
              <a:ext uri="{FF2B5EF4-FFF2-40B4-BE49-F238E27FC236}">
                <a16:creationId xmlns:a16="http://schemas.microsoft.com/office/drawing/2014/main" id="{574D680B-1C79-136C-B7C2-BA325D776A88}"/>
              </a:ext>
            </a:extLst>
          </p:cNvPr>
          <p:cNvSpPr/>
          <p:nvPr/>
        </p:nvSpPr>
        <p:spPr>
          <a:xfrm>
            <a:off x="4111454" y="4612949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7980D-DBF0-B6C2-4775-6295C13AF2BC}"/>
              </a:ext>
            </a:extLst>
          </p:cNvPr>
          <p:cNvSpPr txBox="1"/>
          <p:nvPr/>
        </p:nvSpPr>
        <p:spPr>
          <a:xfrm>
            <a:off x="4037095" y="4602613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Gloves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圆角矩形 38">
            <a:extLst>
              <a:ext uri="{FF2B5EF4-FFF2-40B4-BE49-F238E27FC236}">
                <a16:creationId xmlns:a16="http://schemas.microsoft.com/office/drawing/2014/main" id="{B3ACBCEA-CCCA-28E0-A305-9DAFA3772E9D}"/>
              </a:ext>
            </a:extLst>
          </p:cNvPr>
          <p:cNvSpPr/>
          <p:nvPr/>
        </p:nvSpPr>
        <p:spPr>
          <a:xfrm>
            <a:off x="5772289" y="4540214"/>
            <a:ext cx="1374702" cy="78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" name="圆角矩形 39">
            <a:extLst>
              <a:ext uri="{FF2B5EF4-FFF2-40B4-BE49-F238E27FC236}">
                <a16:creationId xmlns:a16="http://schemas.microsoft.com/office/drawing/2014/main" id="{EA310A20-6CF2-1A4F-051F-63AC1F78FA5E}"/>
              </a:ext>
            </a:extLst>
          </p:cNvPr>
          <p:cNvSpPr/>
          <p:nvPr/>
        </p:nvSpPr>
        <p:spPr>
          <a:xfrm>
            <a:off x="5823290" y="4623608"/>
            <a:ext cx="1268928" cy="629159"/>
          </a:xfrm>
          <a:prstGeom prst="roundRect">
            <a:avLst>
              <a:gd name="adj" fmla="val 225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7B154A-372E-4566-957C-3FC39AF1DB20}"/>
              </a:ext>
            </a:extLst>
          </p:cNvPr>
          <p:cNvSpPr txBox="1"/>
          <p:nvPr/>
        </p:nvSpPr>
        <p:spPr>
          <a:xfrm>
            <a:off x="5748931" y="4613272"/>
            <a:ext cx="13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Helmet Detection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34">
            <a:extLst>
              <a:ext uri="{FF2B5EF4-FFF2-40B4-BE49-F238E27FC236}">
                <a16:creationId xmlns:a16="http://schemas.microsoft.com/office/drawing/2014/main" id="{66446E54-45EF-B740-7ED3-80BB502A902F}"/>
              </a:ext>
            </a:extLst>
          </p:cNvPr>
          <p:cNvSpPr/>
          <p:nvPr/>
        </p:nvSpPr>
        <p:spPr>
          <a:xfrm>
            <a:off x="8278907" y="5076606"/>
            <a:ext cx="3649094" cy="107721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kumimoji="1" lang="en-US" altLang="zh-CN" sz="32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kumimoji="1" lang="zh-CN" altLang="en-US" sz="32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</a:p>
          <a:p>
            <a:r>
              <a:rPr kumimoji="1" lang="en-US" altLang="zh-CN" sz="32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8CD982C-521B-A19C-2BB9-AE43F3491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4857" y="5052277"/>
            <a:ext cx="629382" cy="6293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00D0A0-9292-9DCB-F4FD-7698A1B315F1}"/>
              </a:ext>
            </a:extLst>
          </p:cNvPr>
          <p:cNvGrpSpPr/>
          <p:nvPr/>
        </p:nvGrpSpPr>
        <p:grpSpPr>
          <a:xfrm>
            <a:off x="7797584" y="3954108"/>
            <a:ext cx="333324" cy="332153"/>
            <a:chOff x="7797584" y="3954108"/>
            <a:chExt cx="333324" cy="33215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C22C5AC-D0E2-5DDC-FF10-934037770C6C}"/>
                </a:ext>
              </a:extLst>
            </p:cNvPr>
            <p:cNvSpPr/>
            <p:nvPr/>
          </p:nvSpPr>
          <p:spPr>
            <a:xfrm>
              <a:off x="7797584" y="3954108"/>
              <a:ext cx="327268" cy="330703"/>
            </a:xfrm>
            <a:prstGeom prst="ellipse">
              <a:avLst/>
            </a:prstGeom>
            <a:solidFill>
              <a:srgbClr val="FDBE2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C45DC6E-C6A9-B940-25FF-493C83248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6234" y="3961587"/>
              <a:ext cx="324674" cy="324674"/>
            </a:xfrm>
            <a:prstGeom prst="rect">
              <a:avLst/>
            </a:prstGeom>
          </p:spPr>
        </p:pic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C382A965-5EFD-6204-01EC-8E7913E0103D}"/>
              </a:ext>
            </a:extLst>
          </p:cNvPr>
          <p:cNvSpPr/>
          <p:nvPr/>
        </p:nvSpPr>
        <p:spPr>
          <a:xfrm>
            <a:off x="7804432" y="4544537"/>
            <a:ext cx="327268" cy="330703"/>
          </a:xfrm>
          <a:prstGeom prst="ellipse">
            <a:avLst/>
          </a:prstGeom>
          <a:solidFill>
            <a:srgbClr val="FDBE2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643C8D5-E59C-7CA0-FDA6-F5CB4EB78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3082" y="4552016"/>
            <a:ext cx="324674" cy="3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39" grpId="0"/>
      <p:bldP spid="26" grpId="0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2993ECD6-4E97-CC45-B83E-D2D64C6E0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125770"/>
              </p:ext>
            </p:extLst>
          </p:nvPr>
        </p:nvGraphicFramePr>
        <p:xfrm>
          <a:off x="5996442" y="1727517"/>
          <a:ext cx="4947885" cy="201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9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9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Processors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48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3.0 GHz X2</a:t>
                      </a:r>
                    </a:p>
                    <a:p>
                      <a:pPr algn="l"/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zh-CN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2.5 GHz Cortex A710</a:t>
                      </a:r>
                    </a:p>
                    <a:p>
                      <a:pPr algn="l"/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zh-CN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zh-CN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1.8GHz Cortex-A510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99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Adreno 650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Accelerator</a:t>
                      </a:r>
                      <a:endParaRPr lang="en-GB" altLang="zh-C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Hexagon</a:t>
                      </a:r>
                      <a:r>
                        <a:rPr lang="zh-CN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698</a:t>
                      </a:r>
                      <a:r>
                        <a:rPr lang="zh-CN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DSP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5">
            <a:extLst>
              <a:ext uri="{FF2B5EF4-FFF2-40B4-BE49-F238E27FC236}">
                <a16:creationId xmlns:a16="http://schemas.microsoft.com/office/drawing/2014/main" id="{4B5861FE-13FE-7B41-BD1B-F03BF6C5AE35}"/>
              </a:ext>
            </a:extLst>
          </p:cNvPr>
          <p:cNvGraphicFramePr>
            <a:graphicFrameLocks/>
          </p:cNvGraphicFramePr>
          <p:nvPr/>
        </p:nvGraphicFramePr>
        <p:xfrm>
          <a:off x="6012883" y="4307274"/>
          <a:ext cx="4947885" cy="201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3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9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73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Processors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3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12-core Arm Cortex-A78AE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78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Ampere 1024 CUDA core</a:t>
                      </a:r>
                    </a:p>
                    <a:p>
                      <a:pPr algn="l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zh-CN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Tensor Cores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Accelerator</a:t>
                      </a:r>
                      <a:endParaRPr lang="en-GB" altLang="zh-C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zh-CN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r>
                        <a:rPr lang="zh-CN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accelerator</a:t>
                      </a:r>
                      <a:r>
                        <a:rPr lang="zh-CN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(DLA)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6" descr="Ip Camera Icon Images – Browse 1,226 Stock Photos, Vectors, and Video |  Adobe Stock">
            <a:extLst>
              <a:ext uri="{FF2B5EF4-FFF2-40B4-BE49-F238E27FC236}">
                <a16:creationId xmlns:a16="http://schemas.microsoft.com/office/drawing/2014/main" id="{319ED302-69C4-8740-9995-3B514F24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" y="2193526"/>
            <a:ext cx="1185167" cy="11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ommercial Tablet PC Embedded Computer Boards , Customize Boot Logo ARM  Computer Board">
            <a:extLst>
              <a:ext uri="{FF2B5EF4-FFF2-40B4-BE49-F238E27FC236}">
                <a16:creationId xmlns:a16="http://schemas.microsoft.com/office/drawing/2014/main" id="{1D253B9B-3D74-9147-AAED-19228BD8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2" y="4575207"/>
            <a:ext cx="1926299" cy="137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B8B7A6C-6EA4-B64B-A66B-5A8A9AD15410}"/>
              </a:ext>
            </a:extLst>
          </p:cNvPr>
          <p:cNvSpPr txBox="1"/>
          <p:nvPr/>
        </p:nvSpPr>
        <p:spPr>
          <a:xfrm>
            <a:off x="516236" y="1017150"/>
            <a:ext cx="10623648" cy="5232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zh-CN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baseline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9pPr>
          </a:lstStyle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processors</a:t>
            </a:r>
            <a:endParaRPr lang="zh-CN" altLang="en-US" dirty="0"/>
          </a:p>
        </p:txBody>
      </p:sp>
      <p:sp>
        <p:nvSpPr>
          <p:cNvPr id="6" name="椭圆 110">
            <a:extLst>
              <a:ext uri="{FF2B5EF4-FFF2-40B4-BE49-F238E27FC236}">
                <a16:creationId xmlns:a16="http://schemas.microsoft.com/office/drawing/2014/main" id="{FF0ED109-8544-F86A-A384-B04F01017E17}"/>
              </a:ext>
            </a:extLst>
          </p:cNvPr>
          <p:cNvSpPr/>
          <p:nvPr/>
        </p:nvSpPr>
        <p:spPr bwMode="auto">
          <a:xfrm>
            <a:off x="2407638" y="2294880"/>
            <a:ext cx="1933053" cy="871673"/>
          </a:xfrm>
          <a:prstGeom prst="ellipse">
            <a:avLst/>
          </a:prstGeom>
          <a:solidFill>
            <a:srgbClr val="96A4CB"/>
          </a:solidFill>
          <a:ln w="76200" cap="flat" cmpd="sng" algn="ctr">
            <a:solidFill>
              <a:srgbClr val="D9D9D9">
                <a:alpha val="6392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endParaRPr lang="en-US" altLang="zh-CN" sz="1600" b="1" kern="0" dirty="0">
              <a:solidFill>
                <a:schemeClr val="bg2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0E292-0C02-AF02-CEE7-09D82E944E13}"/>
              </a:ext>
            </a:extLst>
          </p:cNvPr>
          <p:cNvSpPr txBox="1"/>
          <p:nvPr/>
        </p:nvSpPr>
        <p:spPr>
          <a:xfrm>
            <a:off x="2484863" y="2515584"/>
            <a:ext cx="2031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IP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Cameras</a:t>
            </a:r>
            <a:endParaRPr kumimoji="1" lang="zh-CN" altLang="en-US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110">
            <a:extLst>
              <a:ext uri="{FF2B5EF4-FFF2-40B4-BE49-F238E27FC236}">
                <a16:creationId xmlns:a16="http://schemas.microsoft.com/office/drawing/2014/main" id="{8E18C9B5-D93E-DD78-DD10-669BFB557154}"/>
              </a:ext>
            </a:extLst>
          </p:cNvPr>
          <p:cNvSpPr/>
          <p:nvPr/>
        </p:nvSpPr>
        <p:spPr bwMode="auto">
          <a:xfrm>
            <a:off x="2427869" y="4907982"/>
            <a:ext cx="1933053" cy="871673"/>
          </a:xfrm>
          <a:prstGeom prst="ellipse">
            <a:avLst/>
          </a:prstGeom>
          <a:solidFill>
            <a:srgbClr val="96A4CB"/>
          </a:solidFill>
          <a:ln w="76200" cap="flat" cmpd="sng" algn="ctr">
            <a:solidFill>
              <a:srgbClr val="D9D9D9">
                <a:alpha val="6392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endParaRPr lang="en-US" altLang="zh-CN" sz="1600" b="1" kern="0" dirty="0">
              <a:solidFill>
                <a:schemeClr val="bg2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B7F48-A7F4-3EED-62A6-80C9740747D4}"/>
              </a:ext>
            </a:extLst>
          </p:cNvPr>
          <p:cNvSpPr txBox="1"/>
          <p:nvPr/>
        </p:nvSpPr>
        <p:spPr>
          <a:xfrm>
            <a:off x="2548698" y="5112985"/>
            <a:ext cx="1785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IoT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devices</a:t>
            </a:r>
            <a:endParaRPr kumimoji="1" lang="zh-CN" altLang="en-US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CD48D0CD-0D44-8700-2371-C857B4503E92}"/>
              </a:ext>
            </a:extLst>
          </p:cNvPr>
          <p:cNvSpPr/>
          <p:nvPr/>
        </p:nvSpPr>
        <p:spPr>
          <a:xfrm>
            <a:off x="4583219" y="1798596"/>
            <a:ext cx="1185167" cy="735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2964"/>
                </a:moveTo>
                <a:lnTo>
                  <a:pt x="19088" y="2964"/>
                </a:lnTo>
                <a:cubicBezTo>
                  <a:pt x="19285" y="3776"/>
                  <a:pt x="19753" y="4304"/>
                  <a:pt x="20295" y="4304"/>
                </a:cubicBezTo>
                <a:cubicBezTo>
                  <a:pt x="21034" y="4304"/>
                  <a:pt x="21600" y="3329"/>
                  <a:pt x="21600" y="2152"/>
                </a:cubicBezTo>
                <a:cubicBezTo>
                  <a:pt x="21600" y="934"/>
                  <a:pt x="21009" y="0"/>
                  <a:pt x="20295" y="0"/>
                </a:cubicBezTo>
                <a:cubicBezTo>
                  <a:pt x="19753" y="0"/>
                  <a:pt x="19260" y="568"/>
                  <a:pt x="19063" y="1340"/>
                </a:cubicBezTo>
                <a:lnTo>
                  <a:pt x="11600" y="1340"/>
                </a:lnTo>
                <a:lnTo>
                  <a:pt x="0" y="20463"/>
                </a:lnTo>
                <a:lnTo>
                  <a:pt x="690" y="21600"/>
                </a:lnTo>
                <a:lnTo>
                  <a:pt x="12019" y="2964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E57E6E90-0219-7521-5EB8-CF853400CAA7}"/>
              </a:ext>
            </a:extLst>
          </p:cNvPr>
          <p:cNvSpPr/>
          <p:nvPr/>
        </p:nvSpPr>
        <p:spPr>
          <a:xfrm>
            <a:off x="4602026" y="3010874"/>
            <a:ext cx="1185167" cy="735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20296" y="17337"/>
                </a:moveTo>
                <a:cubicBezTo>
                  <a:pt x="19755" y="17337"/>
                  <a:pt x="19263" y="17905"/>
                  <a:pt x="19066" y="18677"/>
                </a:cubicBezTo>
                <a:lnTo>
                  <a:pt x="12005" y="18677"/>
                </a:lnTo>
                <a:lnTo>
                  <a:pt x="689" y="0"/>
                </a:lnTo>
                <a:lnTo>
                  <a:pt x="0" y="1137"/>
                </a:lnTo>
                <a:lnTo>
                  <a:pt x="11587" y="20260"/>
                </a:lnTo>
                <a:lnTo>
                  <a:pt x="19041" y="20260"/>
                </a:lnTo>
                <a:cubicBezTo>
                  <a:pt x="19238" y="21072"/>
                  <a:pt x="19706" y="21600"/>
                  <a:pt x="20247" y="21600"/>
                </a:cubicBezTo>
                <a:cubicBezTo>
                  <a:pt x="20985" y="21600"/>
                  <a:pt x="21551" y="20626"/>
                  <a:pt x="21551" y="19448"/>
                </a:cubicBezTo>
                <a:cubicBezTo>
                  <a:pt x="21600" y="18311"/>
                  <a:pt x="21010" y="17337"/>
                  <a:pt x="20296" y="1733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10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9F2F42FD-07C9-6E1C-762E-3608D7405076}"/>
              </a:ext>
            </a:extLst>
          </p:cNvPr>
          <p:cNvSpPr/>
          <p:nvPr/>
        </p:nvSpPr>
        <p:spPr>
          <a:xfrm>
            <a:off x="4602026" y="4371038"/>
            <a:ext cx="1185167" cy="735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2964"/>
                </a:moveTo>
                <a:lnTo>
                  <a:pt x="19088" y="2964"/>
                </a:lnTo>
                <a:cubicBezTo>
                  <a:pt x="19285" y="3776"/>
                  <a:pt x="19753" y="4304"/>
                  <a:pt x="20295" y="4304"/>
                </a:cubicBezTo>
                <a:cubicBezTo>
                  <a:pt x="21034" y="4304"/>
                  <a:pt x="21600" y="3329"/>
                  <a:pt x="21600" y="2152"/>
                </a:cubicBezTo>
                <a:cubicBezTo>
                  <a:pt x="21600" y="934"/>
                  <a:pt x="21009" y="0"/>
                  <a:pt x="20295" y="0"/>
                </a:cubicBezTo>
                <a:cubicBezTo>
                  <a:pt x="19753" y="0"/>
                  <a:pt x="19260" y="568"/>
                  <a:pt x="19063" y="1340"/>
                </a:cubicBezTo>
                <a:lnTo>
                  <a:pt x="11600" y="1340"/>
                </a:lnTo>
                <a:lnTo>
                  <a:pt x="0" y="20463"/>
                </a:lnTo>
                <a:lnTo>
                  <a:pt x="690" y="21600"/>
                </a:lnTo>
                <a:lnTo>
                  <a:pt x="12019" y="2964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1885E00F-781E-7949-7FB4-97BD858AE412}"/>
              </a:ext>
            </a:extLst>
          </p:cNvPr>
          <p:cNvSpPr/>
          <p:nvPr/>
        </p:nvSpPr>
        <p:spPr>
          <a:xfrm>
            <a:off x="4620833" y="5583316"/>
            <a:ext cx="1185167" cy="735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20296" y="17337"/>
                </a:moveTo>
                <a:cubicBezTo>
                  <a:pt x="19755" y="17337"/>
                  <a:pt x="19263" y="17905"/>
                  <a:pt x="19066" y="18677"/>
                </a:cubicBezTo>
                <a:lnTo>
                  <a:pt x="12005" y="18677"/>
                </a:lnTo>
                <a:lnTo>
                  <a:pt x="689" y="0"/>
                </a:lnTo>
                <a:lnTo>
                  <a:pt x="0" y="1137"/>
                </a:lnTo>
                <a:lnTo>
                  <a:pt x="11587" y="20260"/>
                </a:lnTo>
                <a:lnTo>
                  <a:pt x="19041" y="20260"/>
                </a:lnTo>
                <a:cubicBezTo>
                  <a:pt x="19238" y="21072"/>
                  <a:pt x="19706" y="21600"/>
                  <a:pt x="20247" y="21600"/>
                </a:cubicBezTo>
                <a:cubicBezTo>
                  <a:pt x="20985" y="21600"/>
                  <a:pt x="21551" y="20626"/>
                  <a:pt x="21551" y="19448"/>
                </a:cubicBezTo>
                <a:cubicBezTo>
                  <a:pt x="21600" y="18311"/>
                  <a:pt x="21010" y="17337"/>
                  <a:pt x="20296" y="1733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10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637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DABFDB27-6908-4B4A-B9E8-73B1C790570B}"/>
              </a:ext>
            </a:extLst>
          </p:cNvPr>
          <p:cNvSpPr/>
          <p:nvPr/>
        </p:nvSpPr>
        <p:spPr>
          <a:xfrm>
            <a:off x="7299706" y="2224373"/>
            <a:ext cx="4640785" cy="18560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5D43082-C831-3543-A623-4BEA2E80A9D9}"/>
              </a:ext>
            </a:extLst>
          </p:cNvPr>
          <p:cNvGrpSpPr/>
          <p:nvPr/>
        </p:nvGrpSpPr>
        <p:grpSpPr>
          <a:xfrm>
            <a:off x="8577259" y="2926928"/>
            <a:ext cx="1167177" cy="1184914"/>
            <a:chOff x="10174304" y="3093698"/>
            <a:chExt cx="915861" cy="915861"/>
          </a:xfrm>
        </p:grpSpPr>
        <p:pic>
          <p:nvPicPr>
            <p:cNvPr id="24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3B1C318E-70B4-7141-A6C7-0C35B0C99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AC41F98F-5228-8648-8E52-73AE89536E4B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4A6A552-C55B-BE47-96C9-3E14FD77D87E}"/>
                </a:ext>
              </a:extLst>
            </p:cNvPr>
            <p:cNvSpPr txBox="1"/>
            <p:nvPr/>
          </p:nvSpPr>
          <p:spPr>
            <a:xfrm>
              <a:off x="10339782" y="3388705"/>
              <a:ext cx="581376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B9A8C9A8-E3B7-7D41-AFAD-5404E09EDEC8}"/>
              </a:ext>
            </a:extLst>
          </p:cNvPr>
          <p:cNvSpPr/>
          <p:nvPr/>
        </p:nvSpPr>
        <p:spPr>
          <a:xfrm>
            <a:off x="5681632" y="1477106"/>
            <a:ext cx="6286440" cy="52322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D71E7A6-01DD-2747-AE34-3279A930F45C}"/>
              </a:ext>
            </a:extLst>
          </p:cNvPr>
          <p:cNvGrpSpPr/>
          <p:nvPr/>
        </p:nvGrpSpPr>
        <p:grpSpPr>
          <a:xfrm>
            <a:off x="9664556" y="2895510"/>
            <a:ext cx="1167177" cy="1184914"/>
            <a:chOff x="10174304" y="3093698"/>
            <a:chExt cx="915861" cy="915861"/>
          </a:xfrm>
        </p:grpSpPr>
        <p:pic>
          <p:nvPicPr>
            <p:cNvPr id="39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B2F0FFB7-C890-D748-BAED-DB6823DED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B7CCC0CD-87DE-964E-B4AB-D739F3084473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6D6999D-E9D5-CB4E-A6ED-D5C63F3EA97B}"/>
                </a:ext>
              </a:extLst>
            </p:cNvPr>
            <p:cNvSpPr txBox="1"/>
            <p:nvPr/>
          </p:nvSpPr>
          <p:spPr>
            <a:xfrm>
              <a:off x="10350474" y="3388705"/>
              <a:ext cx="55999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4D06D10-87B8-C843-8EEF-0CF265844752}"/>
              </a:ext>
            </a:extLst>
          </p:cNvPr>
          <p:cNvGrpSpPr/>
          <p:nvPr/>
        </p:nvGrpSpPr>
        <p:grpSpPr>
          <a:xfrm>
            <a:off x="7405585" y="2906241"/>
            <a:ext cx="1167177" cy="1184914"/>
            <a:chOff x="10174304" y="3093698"/>
            <a:chExt cx="915861" cy="915861"/>
          </a:xfrm>
        </p:grpSpPr>
        <p:pic>
          <p:nvPicPr>
            <p:cNvPr id="43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88DA2E2E-1402-A743-9936-A10193A45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31E71A06-0D10-DF48-BE2F-F0B4DBFD41CC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5E247FD-2C90-BC47-BEB1-2DAD9DC108DC}"/>
                </a:ext>
              </a:extLst>
            </p:cNvPr>
            <p:cNvSpPr txBox="1"/>
            <p:nvPr/>
          </p:nvSpPr>
          <p:spPr>
            <a:xfrm>
              <a:off x="10344815" y="3388705"/>
              <a:ext cx="57131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660A6F4-DAB3-684E-9788-B483650EBA66}"/>
              </a:ext>
            </a:extLst>
          </p:cNvPr>
          <p:cNvGrpSpPr/>
          <p:nvPr/>
        </p:nvGrpSpPr>
        <p:grpSpPr>
          <a:xfrm>
            <a:off x="10773315" y="2873449"/>
            <a:ext cx="1167177" cy="1184914"/>
            <a:chOff x="10174304" y="3093698"/>
            <a:chExt cx="915861" cy="915861"/>
          </a:xfrm>
        </p:grpSpPr>
        <p:pic>
          <p:nvPicPr>
            <p:cNvPr id="47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09925D8-3069-644E-A6B2-C71D310DE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7F3F7E30-B9B8-2544-8F50-E30194CF07C8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2E50B21-FA35-D34B-81C5-0F7035F07A95}"/>
                </a:ext>
              </a:extLst>
            </p:cNvPr>
            <p:cNvSpPr txBox="1"/>
            <p:nvPr/>
          </p:nvSpPr>
          <p:spPr>
            <a:xfrm>
              <a:off x="10361796" y="3388705"/>
              <a:ext cx="537352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DLA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0" name="右弧形箭头 49">
            <a:extLst>
              <a:ext uri="{FF2B5EF4-FFF2-40B4-BE49-F238E27FC236}">
                <a16:creationId xmlns:a16="http://schemas.microsoft.com/office/drawing/2014/main" id="{DD0098B0-2AB9-B040-8830-6C4E33DD01FE}"/>
              </a:ext>
            </a:extLst>
          </p:cNvPr>
          <p:cNvSpPr/>
          <p:nvPr/>
        </p:nvSpPr>
        <p:spPr>
          <a:xfrm rot="16200000">
            <a:off x="6226467" y="2728824"/>
            <a:ext cx="499318" cy="1642661"/>
          </a:xfrm>
          <a:prstGeom prst="curvedRightArrow">
            <a:avLst>
              <a:gd name="adj1" fmla="val 80316"/>
              <a:gd name="adj2" fmla="val 172980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右弧形箭头 50">
            <a:extLst>
              <a:ext uri="{FF2B5EF4-FFF2-40B4-BE49-F238E27FC236}">
                <a16:creationId xmlns:a16="http://schemas.microsoft.com/office/drawing/2014/main" id="{27F19CEC-8DDB-AE41-B759-1AA6E4F3CD23}"/>
              </a:ext>
            </a:extLst>
          </p:cNvPr>
          <p:cNvSpPr/>
          <p:nvPr/>
        </p:nvSpPr>
        <p:spPr>
          <a:xfrm rot="5400000" flipV="1">
            <a:off x="6146750" y="2028842"/>
            <a:ext cx="634777" cy="1666637"/>
          </a:xfrm>
          <a:prstGeom prst="curvedRightArrow">
            <a:avLst>
              <a:gd name="adj1" fmla="val 46855"/>
              <a:gd name="adj2" fmla="val 114242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D14AA07-FDA7-F54F-8A0D-6DE9C610D054}"/>
              </a:ext>
            </a:extLst>
          </p:cNvPr>
          <p:cNvSpPr txBox="1"/>
          <p:nvPr/>
        </p:nvSpPr>
        <p:spPr>
          <a:xfrm>
            <a:off x="8722405" y="2268222"/>
            <a:ext cx="2121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8E82EE4-4138-474C-E05A-9EBE9CF7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21" y="1179530"/>
            <a:ext cx="5250700" cy="41064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D2A2E75-5452-8B84-56CF-AA001DD1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270" y="4980180"/>
            <a:ext cx="1319322" cy="131932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7A5AAF1-A09D-014B-80A3-9DEBAF401ECC}"/>
              </a:ext>
            </a:extLst>
          </p:cNvPr>
          <p:cNvSpPr/>
          <p:nvPr/>
        </p:nvSpPr>
        <p:spPr>
          <a:xfrm>
            <a:off x="4625592" y="5183937"/>
            <a:ext cx="6963807" cy="1077218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offload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DNN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zh-CN" altLang="en-US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processors?</a:t>
            </a:r>
            <a:endParaRPr lang="zh-CN" altLang="en-US" sz="3200" b="1" dirty="0">
              <a:ln w="6600">
                <a:noFill/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783105" cy="80010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Challenge#1: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High complexity in scheduling design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37503" y="5210769"/>
            <a:ext cx="10191587" cy="646331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zh-CN" altLang="en-US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one-size-fits-all</a:t>
            </a:r>
            <a:r>
              <a:rPr lang="zh-CN" altLang="en-US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r>
              <a:rPr lang="zh-CN" altLang="en-US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GPU.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4A48C69-3DC6-EC46-B162-D49BE68CD082}"/>
              </a:ext>
            </a:extLst>
          </p:cNvPr>
          <p:cNvSpPr txBox="1"/>
          <p:nvPr/>
        </p:nvSpPr>
        <p:spPr>
          <a:xfrm>
            <a:off x="397390" y="1112765"/>
            <a:ext cx="11660139" cy="83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baseline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9pPr>
          </a:lstStyle>
          <a:p>
            <a:r>
              <a:rPr lang="zh-CN" altLang="en-US" sz="2800" b="1" dirty="0">
                <a:solidFill>
                  <a:schemeClr val="tx1"/>
                </a:solidFill>
              </a:rPr>
              <a:t>DNN-inference-service-to-processor affinity </a:t>
            </a:r>
            <a:r>
              <a:rPr lang="en-US" altLang="zh-CN" sz="2800" b="1" dirty="0">
                <a:solidFill>
                  <a:schemeClr val="tx1"/>
                </a:solidFill>
              </a:rPr>
              <a:t>and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hardware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support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86" name="表格 5">
            <a:extLst>
              <a:ext uri="{FF2B5EF4-FFF2-40B4-BE49-F238E27FC236}">
                <a16:creationId xmlns:a16="http://schemas.microsoft.com/office/drawing/2014/main" id="{F2794A9F-8CF4-7844-A143-B8765AE18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487648"/>
              </p:ext>
            </p:extLst>
          </p:nvPr>
        </p:nvGraphicFramePr>
        <p:xfrm>
          <a:off x="1077987" y="2128540"/>
          <a:ext cx="10036026" cy="26117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433">
                  <a:extLst>
                    <a:ext uri="{9D8B030D-6E8A-4147-A177-3AD203B41FA5}">
                      <a16:colId xmlns:a16="http://schemas.microsoft.com/office/drawing/2014/main" val="1133474347"/>
                    </a:ext>
                  </a:extLst>
                </a:gridCol>
                <a:gridCol w="1226916">
                  <a:extLst>
                    <a:ext uri="{9D8B030D-6E8A-4147-A177-3AD203B41FA5}">
                      <a16:colId xmlns:a16="http://schemas.microsoft.com/office/drawing/2014/main" val="1576349285"/>
                    </a:ext>
                  </a:extLst>
                </a:gridCol>
                <a:gridCol w="1122745">
                  <a:extLst>
                    <a:ext uri="{9D8B030D-6E8A-4147-A177-3AD203B41FA5}">
                      <a16:colId xmlns:a16="http://schemas.microsoft.com/office/drawing/2014/main" val="4023296113"/>
                    </a:ext>
                  </a:extLst>
                </a:gridCol>
                <a:gridCol w="891250">
                  <a:extLst>
                    <a:ext uri="{9D8B030D-6E8A-4147-A177-3AD203B41FA5}">
                      <a16:colId xmlns:a16="http://schemas.microsoft.com/office/drawing/2014/main" val="2209179517"/>
                    </a:ext>
                  </a:extLst>
                </a:gridCol>
                <a:gridCol w="694481">
                  <a:extLst>
                    <a:ext uri="{9D8B030D-6E8A-4147-A177-3AD203B41FA5}">
                      <a16:colId xmlns:a16="http://schemas.microsoft.com/office/drawing/2014/main" val="1466680404"/>
                    </a:ext>
                  </a:extLst>
                </a:gridCol>
                <a:gridCol w="777821">
                  <a:extLst>
                    <a:ext uri="{9D8B030D-6E8A-4147-A177-3AD203B41FA5}">
                      <a16:colId xmlns:a16="http://schemas.microsoft.com/office/drawing/2014/main" val="396780659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DNN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DNN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Latency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Utilization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204"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GPU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DSP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GPU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DSP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155107"/>
                  </a:ext>
                </a:extLst>
              </a:tr>
              <a:tr h="2452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 detection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SSD-quant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112.1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79.9</a:t>
                      </a:r>
                      <a:r>
                        <a:rPr lang="zh-CN" alt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103.1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2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Pose estimation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CenterNet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22.9</a:t>
                      </a:r>
                      <a:r>
                        <a:rPr lang="zh-CN" alt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31.7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Helmet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  <a:endParaRPr lang="en-GB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SSD-Helmet-quant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25.6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</a:t>
                      </a:r>
                      <a:r>
                        <a:rPr lang="zh-CN" alt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</a:t>
                      </a:r>
                      <a:r>
                        <a:rPr lang="zh-CN" alt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65321"/>
                  </a:ext>
                </a:extLst>
              </a:tr>
              <a:tr h="423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Gloves detection</a:t>
                      </a:r>
                      <a:endParaRPr lang="en-GB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Pole-gloves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</a:t>
                      </a:r>
                      <a:r>
                        <a:rPr lang="zh-CN" alt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37127"/>
                  </a:ext>
                </a:extLst>
              </a:tr>
              <a:tr h="423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recognition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OCR-recognition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30.8</a:t>
                      </a:r>
                      <a:r>
                        <a:rPr lang="zh-CN" alt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38.1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295%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35%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8" name="矩形 87">
            <a:extLst>
              <a:ext uri="{FF2B5EF4-FFF2-40B4-BE49-F238E27FC236}">
                <a16:creationId xmlns:a16="http://schemas.microsoft.com/office/drawing/2014/main" id="{E5AEC27C-B198-2346-ADD6-BFAC99148243}"/>
              </a:ext>
            </a:extLst>
          </p:cNvPr>
          <p:cNvSpPr/>
          <p:nvPr/>
        </p:nvSpPr>
        <p:spPr>
          <a:xfrm>
            <a:off x="6413157" y="2804586"/>
            <a:ext cx="1188005" cy="358744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B4926B1-DFC2-4F4E-BD40-855D7B5CA2A4}"/>
              </a:ext>
            </a:extLst>
          </p:cNvPr>
          <p:cNvSpPr/>
          <p:nvPr/>
        </p:nvSpPr>
        <p:spPr>
          <a:xfrm>
            <a:off x="4856205" y="3163330"/>
            <a:ext cx="1516641" cy="275944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7D7744-C087-D34D-9495-661184D815E5}"/>
              </a:ext>
            </a:extLst>
          </p:cNvPr>
          <p:cNvSpPr/>
          <p:nvPr/>
        </p:nvSpPr>
        <p:spPr>
          <a:xfrm>
            <a:off x="7641474" y="2448023"/>
            <a:ext cx="1094754" cy="2292241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3C1CC-A41B-E274-3F03-6E6F3A33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1" y="5219243"/>
            <a:ext cx="629382" cy="629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783105" cy="80010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Challenge#1: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High complexity in scheduling design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4A48C69-3DC6-EC46-B162-D49BE68CD082}"/>
              </a:ext>
            </a:extLst>
          </p:cNvPr>
          <p:cNvSpPr txBox="1"/>
          <p:nvPr/>
        </p:nvSpPr>
        <p:spPr>
          <a:xfrm>
            <a:off x="409492" y="1095683"/>
            <a:ext cx="5693697" cy="60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baseline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9pPr>
          </a:lstStyle>
          <a:p>
            <a:r>
              <a:rPr lang="en-US" altLang="zh-CN" sz="2800" b="1" dirty="0"/>
              <a:t>Parallel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execution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DB01F0-1749-0D49-BBF0-FD66CEB3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746" y="4118948"/>
            <a:ext cx="820511" cy="8240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E5FA42-1469-144E-A507-D1ED4D9B8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242" y="4543488"/>
            <a:ext cx="1222610" cy="122736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443539AB-046B-1B4E-9385-4208440F58BC}"/>
              </a:ext>
            </a:extLst>
          </p:cNvPr>
          <p:cNvSpPr/>
          <p:nvPr/>
        </p:nvSpPr>
        <p:spPr>
          <a:xfrm>
            <a:off x="5985650" y="5784655"/>
            <a:ext cx="1450657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71F7477-6145-9A41-8836-6C944B21B7A3}"/>
              </a:ext>
            </a:extLst>
          </p:cNvPr>
          <p:cNvSpPr/>
          <p:nvPr/>
        </p:nvSpPr>
        <p:spPr>
          <a:xfrm>
            <a:off x="9672082" y="4297015"/>
            <a:ext cx="2519918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Needing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n w="6600">
                <a:noFill/>
                <a:prstDash val="solid"/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6B44D5-0CEA-454E-91CB-6C970382D69F}"/>
              </a:ext>
            </a:extLst>
          </p:cNvPr>
          <p:cNvSpPr/>
          <p:nvPr/>
        </p:nvSpPr>
        <p:spPr>
          <a:xfrm>
            <a:off x="9672082" y="5618105"/>
            <a:ext cx="2519918" cy="46166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Needing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n w="6600">
                <a:noFill/>
                <a:prstDash val="solid"/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C220BA6-DDCC-8546-AC33-763A0E2E4F9A}"/>
              </a:ext>
            </a:extLst>
          </p:cNvPr>
          <p:cNvCxnSpPr>
            <a:cxnSpLocks/>
          </p:cNvCxnSpPr>
          <p:nvPr/>
        </p:nvCxnSpPr>
        <p:spPr>
          <a:xfrm flipH="1">
            <a:off x="7313893" y="4451642"/>
            <a:ext cx="1084932" cy="5702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2ACCE25-D9AB-6C44-B357-37D1FCC01E39}"/>
              </a:ext>
            </a:extLst>
          </p:cNvPr>
          <p:cNvCxnSpPr>
            <a:cxnSpLocks/>
          </p:cNvCxnSpPr>
          <p:nvPr/>
        </p:nvCxnSpPr>
        <p:spPr>
          <a:xfrm flipH="1" flipV="1">
            <a:off x="7289473" y="5334703"/>
            <a:ext cx="1109352" cy="51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C4A8E53-47BD-0E44-838B-1AE8644BA196}"/>
              </a:ext>
            </a:extLst>
          </p:cNvPr>
          <p:cNvSpPr/>
          <p:nvPr/>
        </p:nvSpPr>
        <p:spPr>
          <a:xfrm>
            <a:off x="8203476" y="3769094"/>
            <a:ext cx="1709020" cy="369332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r>
              <a:rPr lang="zh-CN" altLang="en-US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0A4939-7F62-5A46-B191-90E3676BFF8B}"/>
              </a:ext>
            </a:extLst>
          </p:cNvPr>
          <p:cNvSpPr/>
          <p:nvPr/>
        </p:nvSpPr>
        <p:spPr>
          <a:xfrm>
            <a:off x="8323633" y="6234742"/>
            <a:ext cx="1737334" cy="369332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r>
              <a:rPr lang="zh-CN" altLang="en-US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ACB3309-C7D7-C844-A92E-ED99391B8C49}"/>
              </a:ext>
            </a:extLst>
          </p:cNvPr>
          <p:cNvSpPr/>
          <p:nvPr/>
        </p:nvSpPr>
        <p:spPr>
          <a:xfrm>
            <a:off x="7475838" y="4951571"/>
            <a:ext cx="2308065" cy="400110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❌ 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</a:t>
            </a:r>
            <a:endParaRPr lang="en-US" altLang="zh-CN" sz="2000" dirty="0">
              <a:ln w="6600">
                <a:noFill/>
                <a:prstDash val="solid"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A979E10-3715-4B46-B755-1114D675FD10}"/>
              </a:ext>
            </a:extLst>
          </p:cNvPr>
          <p:cNvGrpSpPr/>
          <p:nvPr/>
        </p:nvGrpSpPr>
        <p:grpSpPr>
          <a:xfrm>
            <a:off x="8406472" y="2379672"/>
            <a:ext cx="1222610" cy="1273504"/>
            <a:chOff x="4977651" y="1972749"/>
            <a:chExt cx="1222610" cy="1227367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644684DF-F07C-284C-84AA-AAE86ECB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651" y="1972749"/>
              <a:ext cx="1222610" cy="1227367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2695941-C001-0941-A4BF-CC0D761921FB}"/>
                </a:ext>
              </a:extLst>
            </p:cNvPr>
            <p:cNvSpPr/>
            <p:nvPr/>
          </p:nvSpPr>
          <p:spPr>
            <a:xfrm>
              <a:off x="5372645" y="2454084"/>
              <a:ext cx="393032" cy="264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FBBEA3D-86AA-8E44-830A-F9D7D7FAEE2D}"/>
                </a:ext>
              </a:extLst>
            </p:cNvPr>
            <p:cNvSpPr/>
            <p:nvPr/>
          </p:nvSpPr>
          <p:spPr>
            <a:xfrm>
              <a:off x="5087935" y="2368682"/>
              <a:ext cx="962451" cy="3651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/>
                <a:t>DSP</a:t>
              </a:r>
              <a:endParaRPr kumimoji="1" lang="zh-CN" altLang="en-US" sz="2000" b="1" dirty="0"/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5B9D3136-2DFA-7A48-909B-2688C45E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716" y="5458838"/>
            <a:ext cx="820511" cy="82403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DFC79C1-54EA-1C4A-843C-0ED51F25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07" y="1445537"/>
            <a:ext cx="820511" cy="824032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5A7BBF3C-A323-474F-9B21-8C5AF38B73C2}"/>
              </a:ext>
            </a:extLst>
          </p:cNvPr>
          <p:cNvSpPr/>
          <p:nvPr/>
        </p:nvSpPr>
        <p:spPr>
          <a:xfrm>
            <a:off x="6924737" y="1095683"/>
            <a:ext cx="1709020" cy="369332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r>
              <a:rPr lang="zh-CN" altLang="en-US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CAF9F9E-9276-8545-B7E2-788F5896F4B0}"/>
              </a:ext>
            </a:extLst>
          </p:cNvPr>
          <p:cNvSpPr/>
          <p:nvPr/>
        </p:nvSpPr>
        <p:spPr>
          <a:xfrm>
            <a:off x="9347227" y="1071086"/>
            <a:ext cx="1737334" cy="369332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r>
              <a:rPr lang="zh-CN" altLang="en-US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DACB7DC4-CFE8-9E43-8C5E-7B683FD76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882" y="1402537"/>
            <a:ext cx="820511" cy="824032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B81DA647-4BFA-D041-96DB-38A544B594CC}"/>
              </a:ext>
            </a:extLst>
          </p:cNvPr>
          <p:cNvCxnSpPr>
            <a:cxnSpLocks/>
          </p:cNvCxnSpPr>
          <p:nvPr/>
        </p:nvCxnSpPr>
        <p:spPr>
          <a:xfrm>
            <a:off x="8077838" y="1916318"/>
            <a:ext cx="711287" cy="489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73E3396F-B7D8-F24E-98F9-E36EE4EF5612}"/>
              </a:ext>
            </a:extLst>
          </p:cNvPr>
          <p:cNvCxnSpPr>
            <a:cxnSpLocks/>
          </p:cNvCxnSpPr>
          <p:nvPr/>
        </p:nvCxnSpPr>
        <p:spPr>
          <a:xfrm flipH="1">
            <a:off x="9082332" y="1848160"/>
            <a:ext cx="769402" cy="506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092B85B6-E629-4C45-B166-57124BC22F7F}"/>
              </a:ext>
            </a:extLst>
          </p:cNvPr>
          <p:cNvSpPr txBox="1"/>
          <p:nvPr/>
        </p:nvSpPr>
        <p:spPr>
          <a:xfrm>
            <a:off x="8275083" y="1386055"/>
            <a:ext cx="15248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❌</a:t>
            </a:r>
            <a:r>
              <a:rPr lang="en-US" altLang="zh-CN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</a:t>
            </a:r>
            <a:r>
              <a:rPr lang="zh-CN" altLang="en-US" sz="20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n w="6600">
                  <a:noFill/>
                  <a:prstDash val="solid"/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  <a:r>
              <a:rPr lang="zh-CN" altLang="en-US" sz="2000" dirty="0"/>
              <a:t> 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03E50-CD29-B658-4CFB-1D346F695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02" y="2127963"/>
            <a:ext cx="629382" cy="629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6EDD3-7ED3-125E-A0A6-005FB87374DA}"/>
              </a:ext>
            </a:extLst>
          </p:cNvPr>
          <p:cNvSpPr txBox="1"/>
          <p:nvPr/>
        </p:nvSpPr>
        <p:spPr>
          <a:xfrm>
            <a:off x="1079147" y="2208922"/>
            <a:ext cx="4725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Not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all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processors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support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parallel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5B302-0621-3422-7A9B-0717E5555DEC}"/>
              </a:ext>
            </a:extLst>
          </p:cNvPr>
          <p:cNvSpPr txBox="1"/>
          <p:nvPr/>
        </p:nvSpPr>
        <p:spPr>
          <a:xfrm>
            <a:off x="1049616" y="3809987"/>
            <a:ext cx="504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Optimal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performance: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Not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exceed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hardware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capacity</a:t>
            </a:r>
            <a:endParaRPr lang="zh-CN" altLang="en-US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55115-7648-2338-3832-5BCEB220F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02" y="3718581"/>
            <a:ext cx="629382" cy="6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3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783105" cy="80010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Challenge#1: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High complexity in scheduling design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4" name="表格 5">
            <a:extLst>
              <a:ext uri="{FF2B5EF4-FFF2-40B4-BE49-F238E27FC236}">
                <a16:creationId xmlns:a16="http://schemas.microsoft.com/office/drawing/2014/main" id="{E972BAA4-B366-8E49-96A2-324732956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146628"/>
              </p:ext>
            </p:extLst>
          </p:nvPr>
        </p:nvGraphicFramePr>
        <p:xfrm>
          <a:off x="1488276" y="4521768"/>
          <a:ext cx="7824016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25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9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9224">
                  <a:extLst>
                    <a:ext uri="{9D8B030D-6E8A-4147-A177-3AD203B41FA5}">
                      <a16:colId xmlns:a16="http://schemas.microsoft.com/office/drawing/2014/main" val="4108765908"/>
                    </a:ext>
                  </a:extLst>
                </a:gridCol>
              </a:tblGrid>
              <a:tr h="340112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Batch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size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Latency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Throughput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(DNN/s)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78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83.3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8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133.3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78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200.0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445891"/>
                  </a:ext>
                </a:extLst>
              </a:tr>
              <a:tr h="26260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altLang="zh-C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266.7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8A861050-C3B8-3A49-8618-766CF01BBC3C}"/>
              </a:ext>
            </a:extLst>
          </p:cNvPr>
          <p:cNvSpPr txBox="1"/>
          <p:nvPr/>
        </p:nvSpPr>
        <p:spPr>
          <a:xfrm>
            <a:off x="5519311" y="5252813"/>
            <a:ext cx="17522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820000"/>
                </a:solidFill>
              </a:rPr>
              <a:t>2.5x</a:t>
            </a:r>
            <a:r>
              <a:rPr lang="zh-CN" altLang="en-US" sz="2400" b="1" dirty="0">
                <a:solidFill>
                  <a:srgbClr val="820000"/>
                </a:solidFill>
              </a:rPr>
              <a:t> </a:t>
            </a:r>
            <a:r>
              <a:rPr lang="en-US" altLang="zh-CN" sz="2400" b="1" dirty="0">
                <a:solidFill>
                  <a:srgbClr val="820000"/>
                </a:solidFill>
              </a:rPr>
              <a:t>latency</a:t>
            </a:r>
            <a:r>
              <a:rPr lang="zh-CN" altLang="en-US" sz="2400" b="1" dirty="0">
                <a:solidFill>
                  <a:srgbClr val="820000"/>
                </a:solidFill>
              </a:rPr>
              <a:t> </a:t>
            </a:r>
            <a:r>
              <a:rPr lang="en-US" altLang="zh-CN" sz="2400" b="1" dirty="0">
                <a:solidFill>
                  <a:srgbClr val="820000"/>
                </a:solidFill>
              </a:rPr>
              <a:t>delay</a:t>
            </a:r>
            <a:endParaRPr lang="zh-CN" altLang="en-US" sz="2400" b="1" dirty="0">
              <a:solidFill>
                <a:srgbClr val="82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0E0493-3804-BB4D-AFE1-BD6E81E393D4}"/>
              </a:ext>
            </a:extLst>
          </p:cNvPr>
          <p:cNvSpPr txBox="1"/>
          <p:nvPr/>
        </p:nvSpPr>
        <p:spPr>
          <a:xfrm>
            <a:off x="9521579" y="5266601"/>
            <a:ext cx="2365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820000"/>
                </a:solidFill>
              </a:rPr>
              <a:t>3.2x</a:t>
            </a:r>
            <a:r>
              <a:rPr lang="zh-CN" altLang="en-US" sz="2400" b="1" dirty="0">
                <a:solidFill>
                  <a:srgbClr val="820000"/>
                </a:solidFill>
              </a:rPr>
              <a:t> </a:t>
            </a:r>
            <a:r>
              <a:rPr lang="en-US" altLang="zh-CN" sz="2400" b="1" dirty="0">
                <a:solidFill>
                  <a:srgbClr val="820000"/>
                </a:solidFill>
              </a:rPr>
              <a:t>throughput</a:t>
            </a:r>
          </a:p>
          <a:p>
            <a:r>
              <a:rPr lang="en-US" altLang="zh-CN" sz="2400" b="1" dirty="0">
                <a:solidFill>
                  <a:srgbClr val="820000"/>
                </a:solidFill>
              </a:rPr>
              <a:t>enhancement</a:t>
            </a:r>
            <a:endParaRPr lang="zh-CN" altLang="en-US" sz="2400" b="1" dirty="0">
              <a:solidFill>
                <a:srgbClr val="820000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3FEB9D1-0F7A-C645-81F4-32D1FF8C7DCF}"/>
              </a:ext>
            </a:extLst>
          </p:cNvPr>
          <p:cNvCxnSpPr/>
          <p:nvPr/>
        </p:nvCxnSpPr>
        <p:spPr>
          <a:xfrm>
            <a:off x="5310023" y="4985584"/>
            <a:ext cx="0" cy="1338581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6AE0B54-D542-0A4C-87CE-1ACDB81DC681}"/>
              </a:ext>
            </a:extLst>
          </p:cNvPr>
          <p:cNvCxnSpPr/>
          <p:nvPr/>
        </p:nvCxnSpPr>
        <p:spPr>
          <a:xfrm>
            <a:off x="2899697" y="4934840"/>
            <a:ext cx="0" cy="1338581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B3D44A0-D8E3-054B-9697-E2C086BFD253}"/>
              </a:ext>
            </a:extLst>
          </p:cNvPr>
          <p:cNvSpPr txBox="1"/>
          <p:nvPr/>
        </p:nvSpPr>
        <p:spPr>
          <a:xfrm>
            <a:off x="2971011" y="5266602"/>
            <a:ext cx="1331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820000"/>
                </a:solidFill>
              </a:rPr>
              <a:t>8x</a:t>
            </a:r>
            <a:r>
              <a:rPr lang="zh-CN" altLang="en-US" sz="2400" b="1" dirty="0">
                <a:solidFill>
                  <a:srgbClr val="820000"/>
                </a:solidFill>
              </a:rPr>
              <a:t> </a:t>
            </a:r>
            <a:r>
              <a:rPr lang="en-US" altLang="zh-CN" sz="2400" b="1" dirty="0">
                <a:solidFill>
                  <a:srgbClr val="820000"/>
                </a:solidFill>
              </a:rPr>
              <a:t>batch</a:t>
            </a:r>
            <a:r>
              <a:rPr lang="zh-CN" altLang="en-US" sz="2400" b="1" dirty="0">
                <a:solidFill>
                  <a:srgbClr val="820000"/>
                </a:solidFill>
              </a:rPr>
              <a:t> </a:t>
            </a:r>
            <a:r>
              <a:rPr lang="en-US" altLang="zh-CN" sz="2400" b="1" dirty="0">
                <a:solidFill>
                  <a:srgbClr val="820000"/>
                </a:solidFill>
              </a:rPr>
              <a:t>size</a:t>
            </a:r>
            <a:endParaRPr lang="zh-CN" altLang="en-US" sz="2400" b="1" dirty="0">
              <a:solidFill>
                <a:srgbClr val="820000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6874966C-437D-7F4A-A32D-F8F8B3A81506}"/>
              </a:ext>
            </a:extLst>
          </p:cNvPr>
          <p:cNvCxnSpPr/>
          <p:nvPr/>
        </p:nvCxnSpPr>
        <p:spPr>
          <a:xfrm>
            <a:off x="9432844" y="4985583"/>
            <a:ext cx="0" cy="1338581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5E8E48-5CD0-B943-BEE4-A82E35C8A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81" y="1637187"/>
            <a:ext cx="1253021" cy="21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5FEADFE3-0A8E-5440-975D-168DF571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113" y="1631859"/>
            <a:ext cx="1253021" cy="21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325E73B7-5262-844D-B089-A518BA6EB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208" y="1646052"/>
            <a:ext cx="1253021" cy="21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C2F66B67-61B4-D54B-B597-B2A452C8075E}"/>
              </a:ext>
            </a:extLst>
          </p:cNvPr>
          <p:cNvSpPr txBox="1"/>
          <p:nvPr/>
        </p:nvSpPr>
        <p:spPr>
          <a:xfrm>
            <a:off x="3607134" y="2465830"/>
            <a:ext cx="776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0596D5-5090-BF4A-B3B0-66D813107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422" y="1837354"/>
            <a:ext cx="1818238" cy="161745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AEBEA9F4-03C6-A140-89DF-D7BCF7F08084}"/>
              </a:ext>
            </a:extLst>
          </p:cNvPr>
          <p:cNvSpPr txBox="1"/>
          <p:nvPr/>
        </p:nvSpPr>
        <p:spPr>
          <a:xfrm>
            <a:off x="2865262" y="3929269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Input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merging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右箭头 45">
            <a:extLst>
              <a:ext uri="{FF2B5EF4-FFF2-40B4-BE49-F238E27FC236}">
                <a16:creationId xmlns:a16="http://schemas.microsoft.com/office/drawing/2014/main" id="{7B300C24-5DDD-1147-B68D-8803A96063DA}"/>
              </a:ext>
            </a:extLst>
          </p:cNvPr>
          <p:cNvSpPr/>
          <p:nvPr/>
        </p:nvSpPr>
        <p:spPr>
          <a:xfrm>
            <a:off x="5648595" y="2464769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右箭头 46">
            <a:extLst>
              <a:ext uri="{FF2B5EF4-FFF2-40B4-BE49-F238E27FC236}">
                <a16:creationId xmlns:a16="http://schemas.microsoft.com/office/drawing/2014/main" id="{44196004-C00C-FB47-8CEB-69AC16BB8AFC}"/>
              </a:ext>
            </a:extLst>
          </p:cNvPr>
          <p:cNvSpPr/>
          <p:nvPr/>
        </p:nvSpPr>
        <p:spPr>
          <a:xfrm>
            <a:off x="8420741" y="2488423"/>
            <a:ext cx="379746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9161289-6C6C-EB47-9FC2-C8EE68477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225389" y="1555399"/>
            <a:ext cx="865577" cy="210122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ECD9A168-8328-074D-83A6-A82BA85F4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64712" y="1714452"/>
            <a:ext cx="865577" cy="210122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A3BBBE8-485A-0E43-BCCF-11E0525A6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904035" y="1920813"/>
            <a:ext cx="865577" cy="2101220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FC5D0840-B4F6-804B-AC04-BB4283211B3B}"/>
              </a:ext>
            </a:extLst>
          </p:cNvPr>
          <p:cNvSpPr txBox="1"/>
          <p:nvPr/>
        </p:nvSpPr>
        <p:spPr>
          <a:xfrm>
            <a:off x="9174303" y="387650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Results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8A8DABF-9EF5-914C-B8A8-1FC28D1ACAE4}"/>
              </a:ext>
            </a:extLst>
          </p:cNvPr>
          <p:cNvSpPr txBox="1"/>
          <p:nvPr/>
        </p:nvSpPr>
        <p:spPr>
          <a:xfrm>
            <a:off x="6473935" y="387650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DNN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services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E96148-DE6D-AF47-9FEE-0A39C449B2AD}"/>
              </a:ext>
            </a:extLst>
          </p:cNvPr>
          <p:cNvSpPr txBox="1"/>
          <p:nvPr/>
        </p:nvSpPr>
        <p:spPr>
          <a:xfrm>
            <a:off x="428940" y="1027161"/>
            <a:ext cx="10582152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baseline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9pPr>
          </a:lstStyle>
          <a:p>
            <a:r>
              <a:rPr lang="en-US" altLang="zh-CN" sz="2800" b="1" dirty="0">
                <a:solidFill>
                  <a:schemeClr val="tx1"/>
                </a:solidFill>
              </a:rPr>
              <a:t>Batch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execution: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higher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throughput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with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longer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latency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84CFE89-4875-E4E9-3A51-749B76755059}"/>
              </a:ext>
            </a:extLst>
          </p:cNvPr>
          <p:cNvSpPr/>
          <p:nvPr/>
        </p:nvSpPr>
        <p:spPr>
          <a:xfrm rot="16200000">
            <a:off x="3447524" y="2867072"/>
            <a:ext cx="410818" cy="1927945"/>
          </a:xfrm>
          <a:prstGeom prst="leftBrace">
            <a:avLst>
              <a:gd name="adj1" fmla="val 44100"/>
              <a:gd name="adj2" fmla="val 50000"/>
            </a:avLst>
          </a:prstGeom>
          <a:ln w="38100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478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BEB27F0-2534-0749-A7C3-C356CAF39003}"/>
              </a:ext>
            </a:extLst>
          </p:cNvPr>
          <p:cNvSpPr txBox="1"/>
          <p:nvPr/>
        </p:nvSpPr>
        <p:spPr>
          <a:xfrm>
            <a:off x="1947224" y="2145246"/>
            <a:ext cx="5807907" cy="1945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baseline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9pPr>
          </a:lstStyle>
          <a:p>
            <a:pPr lvl="2"/>
            <a:r>
              <a:rPr lang="en-US" altLang="zh-CN" sz="2400" dirty="0"/>
              <a:t>DNN</a:t>
            </a:r>
            <a:r>
              <a:rPr lang="zh-CN" altLang="en-US" sz="2400" dirty="0"/>
              <a:t> </a:t>
            </a:r>
            <a:r>
              <a:rPr lang="en-US" altLang="zh-CN" sz="2400" dirty="0"/>
              <a:t>service-to-processor</a:t>
            </a:r>
            <a:r>
              <a:rPr lang="zh-CN" altLang="en-US" sz="2400" dirty="0"/>
              <a:t> </a:t>
            </a:r>
            <a:r>
              <a:rPr lang="en-US" altLang="zh-CN" sz="2400" dirty="0"/>
              <a:t>affinity</a:t>
            </a:r>
          </a:p>
          <a:p>
            <a:pPr lvl="2"/>
            <a:r>
              <a:rPr lang="en-US" altLang="zh-CN" sz="2400" dirty="0"/>
              <a:t>Hardware</a:t>
            </a:r>
            <a:r>
              <a:rPr lang="zh-CN" altLang="en-US" sz="2400" dirty="0"/>
              <a:t> </a:t>
            </a:r>
            <a:r>
              <a:rPr lang="en-US" altLang="zh-CN" sz="2400" dirty="0"/>
              <a:t>support</a:t>
            </a:r>
          </a:p>
          <a:p>
            <a:pPr lvl="2"/>
            <a:r>
              <a:rPr lang="en-US" altLang="zh-CN" sz="2400" dirty="0"/>
              <a:t>Parallel</a:t>
            </a:r>
            <a:r>
              <a:rPr lang="zh-CN" altLang="en-US" sz="2400" dirty="0"/>
              <a:t> </a:t>
            </a:r>
            <a:r>
              <a:rPr lang="en-US" altLang="zh-CN" sz="2400" dirty="0"/>
              <a:t>execution</a:t>
            </a:r>
          </a:p>
          <a:p>
            <a:pPr lvl="2"/>
            <a:r>
              <a:rPr lang="en-US" altLang="zh-CN" sz="2400" dirty="0"/>
              <a:t>Batch</a:t>
            </a:r>
            <a:r>
              <a:rPr lang="zh-CN" altLang="en-US" sz="2400" dirty="0"/>
              <a:t> </a:t>
            </a:r>
            <a:r>
              <a:rPr lang="en-US" altLang="zh-CN" sz="2400" dirty="0"/>
              <a:t>execution</a:t>
            </a:r>
          </a:p>
          <a:p>
            <a:endParaRPr lang="zh-CN" altLang="en-US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783105" cy="80010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Challenge#1: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High complexity in scheduling design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4A48C69-3DC6-EC46-B162-D49BE68CD082}"/>
              </a:ext>
            </a:extLst>
          </p:cNvPr>
          <p:cNvSpPr txBox="1"/>
          <p:nvPr/>
        </p:nvSpPr>
        <p:spPr>
          <a:xfrm>
            <a:off x="531861" y="1112765"/>
            <a:ext cx="10582152" cy="51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baseline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9pPr>
          </a:lstStyle>
          <a:p>
            <a:r>
              <a:rPr lang="en-US" altLang="zh-CN" sz="2800" b="1" dirty="0"/>
              <a:t>Summary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implications</a:t>
            </a:r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F7C5E20-0E12-AF47-8292-C7737E0BEDB6}"/>
              </a:ext>
            </a:extLst>
          </p:cNvPr>
          <p:cNvSpPr/>
          <p:nvPr/>
        </p:nvSpPr>
        <p:spPr>
          <a:xfrm>
            <a:off x="7873133" y="1270335"/>
            <a:ext cx="3878535" cy="337527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3B5A20-86F2-3045-883A-EB7DD5C56833}"/>
              </a:ext>
            </a:extLst>
          </p:cNvPr>
          <p:cNvGrpSpPr/>
          <p:nvPr/>
        </p:nvGrpSpPr>
        <p:grpSpPr>
          <a:xfrm>
            <a:off x="9780785" y="2141347"/>
            <a:ext cx="1167177" cy="1184914"/>
            <a:chOff x="10174304" y="3093698"/>
            <a:chExt cx="915861" cy="915861"/>
          </a:xfrm>
        </p:grpSpPr>
        <p:pic>
          <p:nvPicPr>
            <p:cNvPr id="7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DE7297ED-52FA-3A40-AE23-D9DAAFB4E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C5F14D1D-8B18-9441-89D8-44C87A567CE7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229A2F1-0368-204D-AB10-C75473B5CDBB}"/>
                </a:ext>
              </a:extLst>
            </p:cNvPr>
            <p:cNvSpPr txBox="1"/>
            <p:nvPr/>
          </p:nvSpPr>
          <p:spPr>
            <a:xfrm>
              <a:off x="10339782" y="3388705"/>
              <a:ext cx="581376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1B2035D-52CC-5747-A560-6A3739DFA7E8}"/>
              </a:ext>
            </a:extLst>
          </p:cNvPr>
          <p:cNvGrpSpPr/>
          <p:nvPr/>
        </p:nvGrpSpPr>
        <p:grpSpPr>
          <a:xfrm>
            <a:off x="8653568" y="3099290"/>
            <a:ext cx="1167177" cy="1184914"/>
            <a:chOff x="10174304" y="3093698"/>
            <a:chExt cx="915861" cy="915861"/>
          </a:xfrm>
        </p:grpSpPr>
        <p:pic>
          <p:nvPicPr>
            <p:cNvPr id="11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72CF47E4-DE09-DF4C-9FDE-3DCF449D1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B93B65F8-3EE5-1849-B08D-16E162C727FD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B2F6720-82C5-BC4C-8AA5-C355BC7DB24F}"/>
                </a:ext>
              </a:extLst>
            </p:cNvPr>
            <p:cNvSpPr txBox="1"/>
            <p:nvPr/>
          </p:nvSpPr>
          <p:spPr>
            <a:xfrm>
              <a:off x="10350474" y="3388705"/>
              <a:ext cx="55999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D546566-BDEB-A144-9732-A51B03BD3F0B}"/>
              </a:ext>
            </a:extLst>
          </p:cNvPr>
          <p:cNvGrpSpPr/>
          <p:nvPr/>
        </p:nvGrpSpPr>
        <p:grpSpPr>
          <a:xfrm>
            <a:off x="8609111" y="2120660"/>
            <a:ext cx="1167177" cy="1184914"/>
            <a:chOff x="10174304" y="3093698"/>
            <a:chExt cx="915861" cy="915861"/>
          </a:xfrm>
        </p:grpSpPr>
        <p:pic>
          <p:nvPicPr>
            <p:cNvPr id="15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F5ED06D4-826C-934D-8B7B-988A0E52F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340B2449-A130-5E40-B634-406AC65996DA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6EB6EDB-18DC-7749-9FA0-F97990544B25}"/>
                </a:ext>
              </a:extLst>
            </p:cNvPr>
            <p:cNvSpPr txBox="1"/>
            <p:nvPr/>
          </p:nvSpPr>
          <p:spPr>
            <a:xfrm>
              <a:off x="10344815" y="3388705"/>
              <a:ext cx="57131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CPU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7F448D-87CE-5041-9731-3B7FB17275D3}"/>
              </a:ext>
            </a:extLst>
          </p:cNvPr>
          <p:cNvGrpSpPr/>
          <p:nvPr/>
        </p:nvGrpSpPr>
        <p:grpSpPr>
          <a:xfrm>
            <a:off x="9762327" y="3077229"/>
            <a:ext cx="1167177" cy="1184914"/>
            <a:chOff x="10174304" y="3093698"/>
            <a:chExt cx="915861" cy="915861"/>
          </a:xfrm>
        </p:grpSpPr>
        <p:pic>
          <p:nvPicPr>
            <p:cNvPr id="19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DBD9E7DE-1481-9A43-A657-FFE99774A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35D3306A-C736-DC4A-BF75-3B4E66E0AC5F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ACF8DDD-B664-B340-8B43-9490F291EF7D}"/>
                </a:ext>
              </a:extLst>
            </p:cNvPr>
            <p:cNvSpPr txBox="1"/>
            <p:nvPr/>
          </p:nvSpPr>
          <p:spPr>
            <a:xfrm>
              <a:off x="10361796" y="3388705"/>
              <a:ext cx="537352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DLA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D43EDA2-2165-C449-BF56-4EA4A9176C3F}"/>
              </a:ext>
            </a:extLst>
          </p:cNvPr>
          <p:cNvSpPr txBox="1"/>
          <p:nvPr/>
        </p:nvSpPr>
        <p:spPr>
          <a:xfrm>
            <a:off x="8701462" y="1385567"/>
            <a:ext cx="2121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EB03BFB-1321-F04B-8F83-C76C60CC2218}"/>
              </a:ext>
            </a:extLst>
          </p:cNvPr>
          <p:cNvSpPr txBox="1"/>
          <p:nvPr/>
        </p:nvSpPr>
        <p:spPr>
          <a:xfrm>
            <a:off x="816578" y="2614652"/>
            <a:ext cx="19340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820000"/>
                </a:solidFill>
              </a:rPr>
              <a:t>Jointly</a:t>
            </a:r>
          </a:p>
          <a:p>
            <a:r>
              <a:rPr lang="en-US" altLang="zh-CN" sz="2400" b="1" dirty="0">
                <a:solidFill>
                  <a:srgbClr val="820000"/>
                </a:solidFill>
              </a:rPr>
              <a:t>considering</a:t>
            </a:r>
            <a:endParaRPr lang="zh-CN" altLang="en-US" sz="2400" b="1" dirty="0">
              <a:solidFill>
                <a:srgbClr val="82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F8130-9AB6-3843-888B-2D8722DA354E}"/>
              </a:ext>
            </a:extLst>
          </p:cNvPr>
          <p:cNvSpPr txBox="1"/>
          <p:nvPr/>
        </p:nvSpPr>
        <p:spPr>
          <a:xfrm>
            <a:off x="531861" y="4796772"/>
            <a:ext cx="10582152" cy="1559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baseline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9pPr>
          </a:lstStyle>
          <a:p>
            <a:r>
              <a:rPr lang="en-US" altLang="zh-CN" sz="2800" b="1" dirty="0"/>
              <a:t>Existing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work</a:t>
            </a:r>
          </a:p>
          <a:p>
            <a:pPr lvl="1"/>
            <a:r>
              <a:rPr lang="en-US" altLang="zh-CN" sz="2400" dirty="0"/>
              <a:t>Online</a:t>
            </a:r>
            <a:r>
              <a:rPr lang="zh-CN" altLang="en-US" sz="2400" dirty="0"/>
              <a:t> </a:t>
            </a:r>
            <a:r>
              <a:rPr lang="en-US" altLang="zh-CN" sz="2400" dirty="0"/>
              <a:t>heuristic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algorithm:</a:t>
            </a:r>
            <a:r>
              <a:rPr lang="zh-CN" altLang="en-US" sz="2400" dirty="0"/>
              <a:t> </a:t>
            </a:r>
            <a:r>
              <a:rPr lang="en-US" altLang="zh-CN" sz="2400" dirty="0"/>
              <a:t>Low</a:t>
            </a:r>
            <a:r>
              <a:rPr lang="zh-CN" altLang="en-US" sz="2400" dirty="0"/>
              <a:t> </a:t>
            </a:r>
            <a:r>
              <a:rPr lang="en-US" altLang="zh-CN" sz="2400" dirty="0"/>
              <a:t>performance</a:t>
            </a:r>
          </a:p>
          <a:p>
            <a:pPr lvl="1"/>
            <a:r>
              <a:rPr lang="en-US" altLang="zh-CN" sz="2400" dirty="0"/>
              <a:t>Offline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algorithm:</a:t>
            </a:r>
            <a:r>
              <a:rPr lang="zh-CN" altLang="en-US" sz="2400" dirty="0"/>
              <a:t> </a:t>
            </a: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dynamic</a:t>
            </a:r>
            <a:r>
              <a:rPr lang="zh-CN" altLang="en-US" sz="2400" dirty="0"/>
              <a:t> </a:t>
            </a:r>
            <a:r>
              <a:rPr lang="en-US" altLang="zh-CN" sz="2400" dirty="0"/>
              <a:t>support</a:t>
            </a:r>
            <a:endParaRPr lang="zh-CN" altLang="en-US" sz="2400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F076AA16-8A53-A96F-177D-11B2E8760DE4}"/>
              </a:ext>
            </a:extLst>
          </p:cNvPr>
          <p:cNvSpPr/>
          <p:nvPr/>
        </p:nvSpPr>
        <p:spPr>
          <a:xfrm>
            <a:off x="2452183" y="2373783"/>
            <a:ext cx="410818" cy="1323573"/>
          </a:xfrm>
          <a:prstGeom prst="leftBrace">
            <a:avLst>
              <a:gd name="adj1" fmla="val 44100"/>
              <a:gd name="adj2" fmla="val 50000"/>
            </a:avLst>
          </a:prstGeom>
          <a:ln w="38100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A3DE2D-D05D-EA6D-4BCF-F48123D7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21" y="5783426"/>
            <a:ext cx="458624" cy="4586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485FAF-9392-A53B-FC97-CF56827F8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21" y="5268550"/>
            <a:ext cx="458624" cy="4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11984</TotalTime>
  <Words>3020</Words>
  <Application>Microsoft Macintosh PowerPoint</Application>
  <PresentationFormat>宽屏</PresentationFormat>
  <Paragraphs>594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等线</vt:lpstr>
      <vt:lpstr>等线</vt:lpstr>
      <vt:lpstr>等线 Light</vt:lpstr>
      <vt:lpstr>思源宋体 CN Heavy</vt:lpstr>
      <vt:lpstr>Lantinghei SC Demibold</vt:lpstr>
      <vt:lpstr>Arial</vt:lpstr>
      <vt:lpstr>Calibri</vt:lpstr>
      <vt:lpstr>Montserrat Medium</vt:lpstr>
      <vt:lpstr>Times New Roman</vt:lpstr>
      <vt:lpstr>Wingdings</vt:lpstr>
      <vt:lpstr>Office 主题​​</vt:lpstr>
      <vt:lpstr>Office 主题</vt:lpstr>
      <vt:lpstr>Niagara: Scheduling DNN Inference Services on Heterogeneous Edge Processors</vt:lpstr>
      <vt:lpstr>Intelligent edge applications</vt:lpstr>
      <vt:lpstr>Problem</vt:lpstr>
      <vt:lpstr>Opportunities</vt:lpstr>
      <vt:lpstr>Motivation</vt:lpstr>
      <vt:lpstr>Challenge#1: High complexity in scheduling design</vt:lpstr>
      <vt:lpstr>Challenge#1: High complexity in scheduling design</vt:lpstr>
      <vt:lpstr>Challenge#1: High complexity in scheduling design</vt:lpstr>
      <vt:lpstr>Challenge#1: High complexity in scheduling design</vt:lpstr>
      <vt:lpstr>Challenge#2: Unknown and mutative  service workload</vt:lpstr>
      <vt:lpstr>Summary of challenges</vt:lpstr>
      <vt:lpstr>Niagara</vt:lpstr>
      <vt:lpstr>Niagara</vt:lpstr>
      <vt:lpstr>Offline optimization and online scheduling</vt:lpstr>
      <vt:lpstr>Offline optimization</vt:lpstr>
      <vt:lpstr>Offline optimization</vt:lpstr>
      <vt:lpstr>Online scheduling</vt:lpstr>
      <vt:lpstr>Niagara</vt:lpstr>
      <vt:lpstr>Dynamic input predictor</vt:lpstr>
      <vt:lpstr>Dynamic input predictor</vt:lpstr>
      <vt:lpstr>Evaluation: methodology</vt:lpstr>
      <vt:lpstr>Evaluation: throughput</vt:lpstr>
      <vt:lpstr>Evaluation: throughput</vt:lpstr>
      <vt:lpstr>Evaluation: throughput</vt:lpstr>
      <vt:lpstr>Real deployment</vt:lpstr>
      <vt:lpstr>Take-away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Office User</dc:creator>
  <cp:lastModifiedBy>Xu Daliang</cp:lastModifiedBy>
  <cp:revision>1645</cp:revision>
  <dcterms:created xsi:type="dcterms:W3CDTF">2022-09-24T14:17:37Z</dcterms:created>
  <dcterms:modified xsi:type="dcterms:W3CDTF">2023-12-04T05:27:21Z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0BCC6D3C410A74B4B5572C63194F6AE8</vt:lpwstr>
  </property>
  <property fmtid="{D5CDD505-2E9C-101B-9397-08002B2CF9AE}" pid="3" name="KSOProductBuildVer">
    <vt:lpwstr>2052-4.5.0.7415</vt:lpwstr>
  </property>
</Properties>
</file>